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65" r:id="rId5"/>
    <p:sldId id="256" r:id="rId6"/>
    <p:sldId id="266" r:id="rId7"/>
    <p:sldId id="271" r:id="rId8"/>
    <p:sldId id="284" r:id="rId9"/>
    <p:sldId id="285" r:id="rId10"/>
    <p:sldId id="273" r:id="rId11"/>
    <p:sldId id="267" r:id="rId12"/>
    <p:sldId id="283" r:id="rId13"/>
    <p:sldId id="288" r:id="rId14"/>
    <p:sldId id="270" r:id="rId15"/>
    <p:sldId id="286" r:id="rId16"/>
    <p:sldId id="287" r:id="rId17"/>
    <p:sldId id="279" r:id="rId18"/>
    <p:sldId id="289" r:id="rId19"/>
    <p:sldId id="276" r:id="rId20"/>
    <p:sldId id="277" r:id="rId21"/>
    <p:sldId id="278" r:id="rId22"/>
    <p:sldId id="282" r:id="rId23"/>
    <p:sldId id="274" r:id="rId24"/>
    <p:sldId id="280" r:id="rId25"/>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6" autoAdjust="0"/>
  </p:normalViewPr>
  <p:slideViewPr>
    <p:cSldViewPr showGuides="1">
      <p:cViewPr varScale="1">
        <p:scale>
          <a:sx n="68" d="100"/>
          <a:sy n="68" d="100"/>
        </p:scale>
        <p:origin x="798" y="72"/>
      </p:cViewPr>
      <p:guideLst>
        <p:guide orient="horz" pos="2160"/>
        <p:guide pos="3839"/>
      </p:guideLst>
    </p:cSldViewPr>
  </p:slideViewPr>
  <p:notesTextViewPr>
    <p:cViewPr>
      <p:scale>
        <a:sx n="1" d="1"/>
        <a:sy n="1" d="1"/>
      </p:scale>
      <p:origin x="0" y="0"/>
    </p:cViewPr>
  </p:notesTextViewPr>
  <p:notesViewPr>
    <p:cSldViewPr showGuides="1">
      <p:cViewPr varScale="1">
        <p:scale>
          <a:sx n="46" d="100"/>
          <a:sy n="46" d="100"/>
        </p:scale>
        <p:origin x="660"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rtlCol="0"/>
        <a:lstStyle/>
        <a:p>
          <a:pPr rtl="0"/>
          <a:endParaRPr lang="en-US"/>
        </a:p>
      </dgm:t>
    </dgm:pt>
    <dgm:pt modelId="{87E6D3C0-9C36-4C9B-9EE4-FCB2F172CF62}">
      <dgm:prSet phldrT="[Text]"/>
      <dgm:spPr/>
      <dgm:t>
        <a:bodyPr rtlCol="0"/>
        <a:lstStyle/>
        <a:p>
          <a:pPr rtl="0"/>
          <a:r>
            <a:rPr lang="es-ES" noProof="0" dirty="0"/>
            <a:t>PTU</a:t>
          </a:r>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rtlCol="0"/>
        <a:lstStyle/>
        <a:p>
          <a:pPr rtl="0"/>
          <a:endParaRPr lang="en-US"/>
        </a:p>
      </dgm:t>
    </dgm:pt>
    <dgm:pt modelId="{5C1F42F6-070E-4EBA-8EBC-C32D27C49363}" type="sibTrans" cxnId="{EB3E6C57-F560-450F-B619-F6F67905927D}">
      <dgm:prSet/>
      <dgm:spPr/>
      <dgm:t>
        <a:bodyPr rtlCol="0"/>
        <a:lstStyle/>
        <a:p>
          <a:pPr rtl="0"/>
          <a:endParaRPr lang="es-ES" noProof="0" dirty="0"/>
        </a:p>
      </dgm:t>
      <dgm:extLst>
        <a:ext uri="{E40237B7-FDA0-4F09-8148-C483321AD2D9}">
          <dgm14:cNvPr xmlns:dgm14="http://schemas.microsoft.com/office/drawing/2010/diagram" id="0" name="" title="Colored circle connected to tasks"/>
        </a:ext>
      </dgm:extLst>
    </dgm:pt>
    <dgm:pt modelId="{7E2B8B4E-293F-43EE-AB7D-6598814ECB3C}">
      <dgm:prSet phldrT="[Text]"/>
      <dgm:spPr/>
      <dgm:t>
        <a:bodyPr rtlCol="0"/>
        <a:lstStyle/>
        <a:p>
          <a:pPr rtl="0"/>
          <a:r>
            <a:rPr lang="es-ES" noProof="0" dirty="0">
              <a:solidFill>
                <a:srgbClr val="0070C0"/>
              </a:solidFill>
            </a:rPr>
            <a:t>2.- SALARIOS DEVENGADOS</a:t>
          </a:r>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rtlCol="0"/>
        <a:lstStyle/>
        <a:p>
          <a:pPr rtl="0"/>
          <a:endParaRPr lang="en-US"/>
        </a:p>
      </dgm:t>
    </dgm:pt>
    <dgm:pt modelId="{03860152-2A6F-476F-91FD-CBA9D7B26338}" type="sibTrans" cxnId="{18D120E8-5826-42E7-A890-F4AFB63D3D78}">
      <dgm:prSet/>
      <dgm:spPr/>
      <dgm:t>
        <a:bodyPr rtlCol="0"/>
        <a:lstStyle/>
        <a:p>
          <a:pPr rtl="0"/>
          <a:endParaRPr lang="es-ES" noProof="0" dirty="0"/>
        </a:p>
      </dgm:t>
      <dgm:extLst>
        <a:ext uri="{E40237B7-FDA0-4F09-8148-C483321AD2D9}">
          <dgm14:cNvPr xmlns:dgm14="http://schemas.microsoft.com/office/drawing/2010/diagram" id="0" name="" title="Colored circle connected to tasks"/>
        </a:ext>
      </dgm:extLst>
    </dgm:pt>
    <dgm:pt modelId="{50789F86-D3CE-4C0B-B830-60161BD38E85}">
      <dgm:prSet phldrT="[Text]" custT="1"/>
      <dgm:spPr/>
      <dgm:t>
        <a:bodyPr rtlCol="0"/>
        <a:lstStyle/>
        <a:p>
          <a:pPr rtl="0"/>
          <a:r>
            <a:rPr lang="es-ES" sz="2000" noProof="0" dirty="0">
              <a:solidFill>
                <a:srgbClr val="0070C0"/>
              </a:solidFill>
            </a:rPr>
            <a:t>3.- ISR</a:t>
          </a:r>
        </a:p>
        <a:p>
          <a:pPr rtl="0"/>
          <a:r>
            <a:rPr lang="es-ES" sz="1800" noProof="0" dirty="0">
              <a:solidFill>
                <a:srgbClr val="0070C0"/>
              </a:solidFill>
            </a:rPr>
            <a:t>ART. 96 </a:t>
          </a:r>
          <a:r>
            <a:rPr lang="es-ES" sz="1800" noProof="0" dirty="0" err="1">
              <a:solidFill>
                <a:srgbClr val="0070C0"/>
              </a:solidFill>
            </a:rPr>
            <a:t>Ó</a:t>
          </a:r>
          <a:r>
            <a:rPr lang="es-ES" sz="1800" noProof="0" dirty="0">
              <a:solidFill>
                <a:srgbClr val="0070C0"/>
              </a:solidFill>
            </a:rPr>
            <a:t> 174</a:t>
          </a:r>
        </a:p>
      </dgm:t>
      <dgm:extLst>
        <a:ext uri="{E40237B7-FDA0-4F09-8148-C483321AD2D9}">
          <dgm14:cNvPr xmlns:dgm14="http://schemas.microsoft.com/office/drawing/2010/diagram" id="0" name="" title="Task 1"/>
        </a:ext>
      </dgm:extLst>
    </dgm:pt>
    <dgm:pt modelId="{775D1C29-7B88-46A3-9FAD-95EFDC006E81}" type="sibTrans" cxnId="{1593062C-A63F-4042-94C9-FF0880BD82E8}">
      <dgm:prSet/>
      <dgm:spPr/>
      <dgm:t>
        <a:bodyPr rtlCol="0"/>
        <a:lstStyle/>
        <a:p>
          <a:pPr rtl="0"/>
          <a:endParaRPr lang="es-ES" noProof="0" dirty="0"/>
        </a:p>
      </dgm:t>
    </dgm:pt>
    <dgm:pt modelId="{6D6B568F-9C4B-44DB-A886-035491FEC9C2}" type="parTrans" cxnId="{1593062C-A63F-4042-94C9-FF0880BD82E8}">
      <dgm:prSet/>
      <dgm:spPr/>
      <dgm:t>
        <a:bodyPr rtlCol="0"/>
        <a:lstStyle/>
        <a:p>
          <a:pPr rtl="0"/>
          <a:endParaRPr lang="en-US"/>
        </a:p>
      </dgm:t>
    </dgm:pt>
    <dgm:pt modelId="{8C257A34-B182-4872-BE36-90853E55A7CA}">
      <dgm:prSet phldrT="[Text]"/>
      <dgm:spPr/>
      <dgm:t>
        <a:bodyPr rtlCol="0"/>
        <a:lstStyle/>
        <a:p>
          <a:pPr rtl="0"/>
          <a:r>
            <a:rPr lang="es-ES" noProof="0" dirty="0">
              <a:solidFill>
                <a:srgbClr val="0070C0"/>
              </a:solidFill>
            </a:rPr>
            <a:t>1.- DIAS LABORADOS</a:t>
          </a:r>
        </a:p>
      </dgm:t>
      <dgm:extLst>
        <a:ext uri="{E40237B7-FDA0-4F09-8148-C483321AD2D9}">
          <dgm14:cNvPr xmlns:dgm14="http://schemas.microsoft.com/office/drawing/2010/diagram" id="0" name="" title="Task 4"/>
        </a:ext>
      </dgm:extLst>
    </dgm:pt>
    <dgm:pt modelId="{B93929E1-B008-41F8-90DC-98062EFA08AA}" type="parTrans" cxnId="{6DE8DC95-CA96-47D6-9D62-B5923C2A4B4E}">
      <dgm:prSet/>
      <dgm:spPr/>
      <dgm:t>
        <a:bodyPr/>
        <a:lstStyle/>
        <a:p>
          <a:endParaRPr lang="es-MX"/>
        </a:p>
      </dgm:t>
    </dgm:pt>
    <dgm:pt modelId="{666EEDB5-3227-44CD-BC66-85C9B5D647D9}" type="sibTrans" cxnId="{6DE8DC95-CA96-47D6-9D62-B5923C2A4B4E}">
      <dgm:prSet/>
      <dgm:spPr/>
      <dgm:t>
        <a:bodyPr/>
        <a:lstStyle/>
        <a:p>
          <a:endParaRPr lang="es-MX"/>
        </a:p>
      </dgm:t>
    </dgm:pt>
    <dgm:pt modelId="{B0C37B97-914B-49F2-84E5-94B39EF2352F}" type="pres">
      <dgm:prSet presAssocID="{B8060F7B-9920-4F24-BE71-F0E4E3B7B934}" presName="Name0" presStyleCnt="0">
        <dgm:presLayoutVars>
          <dgm:chMax val="1"/>
          <dgm:dir/>
          <dgm:animLvl val="ctr"/>
          <dgm:resizeHandles val="exact"/>
        </dgm:presLayoutVars>
      </dgm:prSet>
      <dgm:spPr/>
    </dgm:pt>
    <dgm:pt modelId="{845270C2-BA00-41A1-A945-46ECD96A9C03}" type="pres">
      <dgm:prSet presAssocID="{50789F86-D3CE-4C0B-B830-60161BD38E85}" presName="centerShape" presStyleLbl="node0" presStyleIdx="0" presStyleCnt="1" custScaleX="82551" custScaleY="68903" custLinFactNeighborX="-8355" custLinFactNeighborY="25676"/>
      <dgm:spPr/>
    </dgm:pt>
    <dgm:pt modelId="{1C226D9E-C8BD-43C0-B5A7-66592C02513E}" type="pres">
      <dgm:prSet presAssocID="{87E6D3C0-9C36-4C9B-9EE4-FCB2F172CF62}" presName="node" presStyleLbl="node1" presStyleIdx="0" presStyleCnt="3" custScaleX="139843" custScaleY="121048" custRadScaleRad="88305" custRadScaleInc="-34182">
        <dgm:presLayoutVars>
          <dgm:bulletEnabled val="1"/>
        </dgm:presLayoutVars>
      </dgm:prSet>
      <dgm:spPr/>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0" presStyleCnt="3"/>
      <dgm:spPr/>
    </dgm:pt>
    <dgm:pt modelId="{B3F8C3C3-65FB-486F-82C0-A8478B7022B9}" type="pres">
      <dgm:prSet presAssocID="{7E2B8B4E-293F-43EE-AB7D-6598814ECB3C}" presName="node" presStyleLbl="node1" presStyleIdx="1" presStyleCnt="3" custScaleX="128858" custScaleY="123615" custRadScaleRad="61124" custRadScaleInc="-106980">
        <dgm:presLayoutVars>
          <dgm:bulletEnabled val="1"/>
        </dgm:presLayoutVars>
      </dgm:prSet>
      <dgm:spPr/>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1" presStyleCnt="3"/>
      <dgm:spPr/>
    </dgm:pt>
    <dgm:pt modelId="{158077EF-6202-47DF-AA36-17A57B3B9791}" type="pres">
      <dgm:prSet presAssocID="{8C257A34-B182-4872-BE36-90853E55A7CA}" presName="node" presStyleLbl="node1" presStyleIdx="2" presStyleCnt="3" custScaleX="128858" custScaleY="123615" custRadScaleRad="99002" custRadScaleInc="90034">
        <dgm:presLayoutVars>
          <dgm:bulletEnabled val="1"/>
        </dgm:presLayoutVars>
      </dgm:prSet>
      <dgm:spPr/>
    </dgm:pt>
    <dgm:pt modelId="{201AED41-CF68-43FB-A268-EA4831759E48}" type="pres">
      <dgm:prSet presAssocID="{8C257A34-B182-4872-BE36-90853E55A7CA}" presName="dummy" presStyleCnt="0"/>
      <dgm:spPr/>
    </dgm:pt>
    <dgm:pt modelId="{9CF22761-9BAF-4ABF-A8EF-EBDE38D51200}" type="pres">
      <dgm:prSet presAssocID="{666EEDB5-3227-44CD-BC66-85C9B5D647D9}" presName="sibTrans" presStyleLbl="sibTrans2D1" presStyleIdx="2" presStyleCnt="3"/>
      <dgm:spPr/>
    </dgm:pt>
  </dgm:ptLst>
  <dgm:cxnLst>
    <dgm:cxn modelId="{1593062C-A63F-4042-94C9-FF0880BD82E8}" srcId="{B8060F7B-9920-4F24-BE71-F0E4E3B7B934}" destId="{50789F86-D3CE-4C0B-B830-60161BD38E85}" srcOrd="0" destOrd="0" parTransId="{6D6B568F-9C4B-44DB-A886-035491FEC9C2}" sibTransId="{775D1C29-7B88-46A3-9FAD-95EFDC006E81}"/>
    <dgm:cxn modelId="{1D4DFF2E-A930-4395-BFA0-F669E30993E1}" type="presOf" srcId="{50789F86-D3CE-4C0B-B830-60161BD38E85}" destId="{845270C2-BA00-41A1-A945-46ECD96A9C03}" srcOrd="0" destOrd="0" presId="urn:microsoft.com/office/officeart/2005/8/layout/radial6"/>
    <dgm:cxn modelId="{0CA43032-E859-4B0C-8B74-F88E69505B10}" type="presOf" srcId="{666EEDB5-3227-44CD-BC66-85C9B5D647D9}" destId="{9CF22761-9BAF-4ABF-A8EF-EBDE38D51200}" srcOrd="0" destOrd="0" presId="urn:microsoft.com/office/officeart/2005/8/layout/radial6"/>
    <dgm:cxn modelId="{5F25D665-3021-461A-AA8B-FC4CA49A8593}" type="presOf" srcId="{87E6D3C0-9C36-4C9B-9EE4-FCB2F172CF62}" destId="{1C226D9E-C8BD-43C0-B5A7-66592C02513E}" srcOrd="0" destOrd="0" presId="urn:microsoft.com/office/officeart/2005/8/layout/radial6"/>
    <dgm:cxn modelId="{37A4414C-108D-4939-828D-117B69A49871}" type="presOf" srcId="{8C257A34-B182-4872-BE36-90853E55A7CA}" destId="{158077EF-6202-47DF-AA36-17A57B3B9791}" srcOrd="0" destOrd="0" presId="urn:microsoft.com/office/officeart/2005/8/layout/radial6"/>
    <dgm:cxn modelId="{B0853F4E-0D10-4453-BA0F-87D700E6FDEE}" type="presOf" srcId="{7E2B8B4E-293F-43EE-AB7D-6598814ECB3C}" destId="{B3F8C3C3-65FB-486F-82C0-A8478B7022B9}" srcOrd="0" destOrd="0" presId="urn:microsoft.com/office/officeart/2005/8/layout/radial6"/>
    <dgm:cxn modelId="{EB3E6C57-F560-450F-B619-F6F67905927D}" srcId="{50789F86-D3CE-4C0B-B830-60161BD38E85}" destId="{87E6D3C0-9C36-4C9B-9EE4-FCB2F172CF62}" srcOrd="0" destOrd="0" parTransId="{1916856A-C084-48E2-AF18-70269AD79DF2}" sibTransId="{5C1F42F6-070E-4EBA-8EBC-C32D27C49363}"/>
    <dgm:cxn modelId="{63BD5587-3071-4797-BB80-7C21100AAD79}" type="presOf" srcId="{03860152-2A6F-476F-91FD-CBA9D7B26338}" destId="{FADEA337-AD34-4422-B53A-01423AF1AC8F}" srcOrd="0" destOrd="0" presId="urn:microsoft.com/office/officeart/2005/8/layout/radial6"/>
    <dgm:cxn modelId="{66D10D89-90C6-4D3D-B022-615F34E0F6A8}" type="presOf" srcId="{B8060F7B-9920-4F24-BE71-F0E4E3B7B934}" destId="{B0C37B97-914B-49F2-84E5-94B39EF2352F}" srcOrd="0" destOrd="0" presId="urn:microsoft.com/office/officeart/2005/8/layout/radial6"/>
    <dgm:cxn modelId="{6DE8DC95-CA96-47D6-9D62-B5923C2A4B4E}" srcId="{50789F86-D3CE-4C0B-B830-60161BD38E85}" destId="{8C257A34-B182-4872-BE36-90853E55A7CA}" srcOrd="2" destOrd="0" parTransId="{B93929E1-B008-41F8-90DC-98062EFA08AA}" sibTransId="{666EEDB5-3227-44CD-BC66-85C9B5D647D9}"/>
    <dgm:cxn modelId="{D34E2ED8-ECCD-4FDF-AE76-C792B052F77C}" type="presOf" srcId="{5C1F42F6-070E-4EBA-8EBC-C32D27C49363}" destId="{22CB3940-637A-4C32-AB7F-CFAD929A59AB}" srcOrd="0" destOrd="0" presId="urn:microsoft.com/office/officeart/2005/8/layout/radial6"/>
    <dgm:cxn modelId="{18D120E8-5826-42E7-A890-F4AFB63D3D78}" srcId="{50789F86-D3CE-4C0B-B830-60161BD38E85}" destId="{7E2B8B4E-293F-43EE-AB7D-6598814ECB3C}" srcOrd="1" destOrd="0" parTransId="{C9A52CF1-B2E8-4848-8964-6633294F16CC}" sibTransId="{03860152-2A6F-476F-91FD-CBA9D7B26338}"/>
    <dgm:cxn modelId="{9AA9D470-0E8F-4CCF-B989-CB402C910466}" type="presParOf" srcId="{B0C37B97-914B-49F2-84E5-94B39EF2352F}" destId="{845270C2-BA00-41A1-A945-46ECD96A9C03}" srcOrd="0" destOrd="0" presId="urn:microsoft.com/office/officeart/2005/8/layout/radial6"/>
    <dgm:cxn modelId="{0BFC6664-884E-4547-86F8-E6A9DC5E1A2C}" type="presParOf" srcId="{B0C37B97-914B-49F2-84E5-94B39EF2352F}" destId="{1C226D9E-C8BD-43C0-B5A7-66592C02513E}" srcOrd="1" destOrd="0" presId="urn:microsoft.com/office/officeart/2005/8/layout/radial6"/>
    <dgm:cxn modelId="{FD59564E-8456-4C64-90AE-7451B1A61D7B}" type="presParOf" srcId="{B0C37B97-914B-49F2-84E5-94B39EF2352F}" destId="{2E93314B-ED13-4B02-B199-BBF658DCCBEE}" srcOrd="2" destOrd="0" presId="urn:microsoft.com/office/officeart/2005/8/layout/radial6"/>
    <dgm:cxn modelId="{0276C93F-4BAE-4692-9D59-195EFB181D61}" type="presParOf" srcId="{B0C37B97-914B-49F2-84E5-94B39EF2352F}" destId="{22CB3940-637A-4C32-AB7F-CFAD929A59AB}" srcOrd="3" destOrd="0" presId="urn:microsoft.com/office/officeart/2005/8/layout/radial6"/>
    <dgm:cxn modelId="{3ECFF003-35BC-40FA-A10D-1D02DA9C3796}" type="presParOf" srcId="{B0C37B97-914B-49F2-84E5-94B39EF2352F}" destId="{B3F8C3C3-65FB-486F-82C0-A8478B7022B9}" srcOrd="4" destOrd="0" presId="urn:microsoft.com/office/officeart/2005/8/layout/radial6"/>
    <dgm:cxn modelId="{78123318-19B9-426D-8D39-6D0354994D24}" type="presParOf" srcId="{B0C37B97-914B-49F2-84E5-94B39EF2352F}" destId="{655FDCB9-5F59-4F26-9EF0-749F42DEA7F0}" srcOrd="5" destOrd="0" presId="urn:microsoft.com/office/officeart/2005/8/layout/radial6"/>
    <dgm:cxn modelId="{AE0E568C-B8D7-44A2-831B-CC304D53E899}" type="presParOf" srcId="{B0C37B97-914B-49F2-84E5-94B39EF2352F}" destId="{FADEA337-AD34-4422-B53A-01423AF1AC8F}" srcOrd="6" destOrd="0" presId="urn:microsoft.com/office/officeart/2005/8/layout/radial6"/>
    <dgm:cxn modelId="{5862744C-9E40-46D7-A809-E19188357B9F}" type="presParOf" srcId="{B0C37B97-914B-49F2-84E5-94B39EF2352F}" destId="{158077EF-6202-47DF-AA36-17A57B3B9791}" srcOrd="7" destOrd="0" presId="urn:microsoft.com/office/officeart/2005/8/layout/radial6"/>
    <dgm:cxn modelId="{059880EE-CE22-4BEB-A420-472C3DEE99A2}" type="presParOf" srcId="{B0C37B97-914B-49F2-84E5-94B39EF2352F}" destId="{201AED41-CF68-43FB-A268-EA4831759E48}" srcOrd="8" destOrd="0" presId="urn:microsoft.com/office/officeart/2005/8/layout/radial6"/>
    <dgm:cxn modelId="{BDFABA52-3920-4707-8952-05C04AF59C9F}" type="presParOf" srcId="{B0C37B97-914B-49F2-84E5-94B39EF2352F}" destId="{9CF22761-9BAF-4ABF-A8EF-EBDE38D51200}"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22761-9BAF-4ABF-A8EF-EBDE38D51200}">
      <dsp:nvSpPr>
        <dsp:cNvPr id="0" name=""/>
        <dsp:cNvSpPr/>
      </dsp:nvSpPr>
      <dsp:spPr>
        <a:xfrm>
          <a:off x="2512288" y="1056322"/>
          <a:ext cx="4663907" cy="4663907"/>
        </a:xfrm>
        <a:prstGeom prst="blockArc">
          <a:avLst>
            <a:gd name="adj1" fmla="val 11583098"/>
            <a:gd name="adj2" fmla="val 15513649"/>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DEA337-AD34-4422-B53A-01423AF1AC8F}">
      <dsp:nvSpPr>
        <dsp:cNvPr id="0" name=""/>
        <dsp:cNvSpPr/>
      </dsp:nvSpPr>
      <dsp:spPr>
        <a:xfrm>
          <a:off x="2065621" y="-888934"/>
          <a:ext cx="4663907" cy="4663907"/>
        </a:xfrm>
        <a:prstGeom prst="blockArc">
          <a:avLst>
            <a:gd name="adj1" fmla="val 2197429"/>
            <a:gd name="adj2" fmla="val 8465061"/>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1697032" y="1072376"/>
          <a:ext cx="4663907" cy="4663907"/>
        </a:xfrm>
        <a:prstGeom prst="blockArc">
          <a:avLst>
            <a:gd name="adj1" fmla="val 16750970"/>
            <a:gd name="adj2" fmla="val 20679785"/>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5270C2-BA00-41A1-A945-46ECD96A9C03}">
      <dsp:nvSpPr>
        <dsp:cNvPr id="0" name=""/>
        <dsp:cNvSpPr/>
      </dsp:nvSpPr>
      <dsp:spPr>
        <a:xfrm>
          <a:off x="3600418" y="3539557"/>
          <a:ext cx="1773806" cy="1480546"/>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rtlCol="0" anchor="ctr" anchorCtr="0">
          <a:noAutofit/>
        </a:bodyPr>
        <a:lstStyle/>
        <a:p>
          <a:pPr marL="0" lvl="0" indent="0" algn="ctr" defTabSz="889000" rtl="0">
            <a:lnSpc>
              <a:spcPct val="90000"/>
            </a:lnSpc>
            <a:spcBef>
              <a:spcPct val="0"/>
            </a:spcBef>
            <a:spcAft>
              <a:spcPct val="35000"/>
            </a:spcAft>
            <a:buNone/>
          </a:pPr>
          <a:r>
            <a:rPr lang="es-ES" sz="2000" kern="1200" noProof="0" dirty="0">
              <a:solidFill>
                <a:srgbClr val="0070C0"/>
              </a:solidFill>
            </a:rPr>
            <a:t>3.- ISR</a:t>
          </a:r>
        </a:p>
        <a:p>
          <a:pPr marL="0" lvl="0" indent="0" algn="ctr" defTabSz="889000" rtl="0">
            <a:lnSpc>
              <a:spcPct val="90000"/>
            </a:lnSpc>
            <a:spcBef>
              <a:spcPct val="0"/>
            </a:spcBef>
            <a:spcAft>
              <a:spcPct val="35000"/>
            </a:spcAft>
            <a:buNone/>
          </a:pPr>
          <a:r>
            <a:rPr lang="es-ES" sz="1800" kern="1200" noProof="0" dirty="0">
              <a:solidFill>
                <a:srgbClr val="0070C0"/>
              </a:solidFill>
            </a:rPr>
            <a:t>ART. 96 </a:t>
          </a:r>
          <a:r>
            <a:rPr lang="es-ES" sz="1800" kern="1200" noProof="0" dirty="0" err="1">
              <a:solidFill>
                <a:srgbClr val="0070C0"/>
              </a:solidFill>
            </a:rPr>
            <a:t>Ó</a:t>
          </a:r>
          <a:r>
            <a:rPr lang="es-ES" sz="1800" kern="1200" noProof="0" dirty="0">
              <a:solidFill>
                <a:srgbClr val="0070C0"/>
              </a:solidFill>
            </a:rPr>
            <a:t> 174</a:t>
          </a:r>
        </a:p>
      </dsp:txBody>
      <dsp:txXfrm>
        <a:off x="3860186" y="3756378"/>
        <a:ext cx="1254270" cy="1046904"/>
      </dsp:txXfrm>
    </dsp:sp>
    <dsp:sp modelId="{1C226D9E-C8BD-43C0-B5A7-66592C02513E}">
      <dsp:nvSpPr>
        <dsp:cNvPr id="0" name=""/>
        <dsp:cNvSpPr/>
      </dsp:nvSpPr>
      <dsp:spPr>
        <a:xfrm>
          <a:off x="3340788" y="245364"/>
          <a:ext cx="2103404" cy="182070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marL="0" lvl="0" indent="0" algn="ctr" defTabSz="755650" rtl="0">
            <a:lnSpc>
              <a:spcPct val="90000"/>
            </a:lnSpc>
            <a:spcBef>
              <a:spcPct val="0"/>
            </a:spcBef>
            <a:spcAft>
              <a:spcPct val="35000"/>
            </a:spcAft>
            <a:buNone/>
          </a:pPr>
          <a:r>
            <a:rPr lang="es-ES" sz="1700" kern="1200" noProof="0" dirty="0"/>
            <a:t>PTU</a:t>
          </a:r>
        </a:p>
      </dsp:txBody>
      <dsp:txXfrm>
        <a:off x="3648824" y="512000"/>
        <a:ext cx="1487332" cy="1287433"/>
      </dsp:txXfrm>
    </dsp:sp>
    <dsp:sp modelId="{B3F8C3C3-65FB-486F-82C0-A8478B7022B9}">
      <dsp:nvSpPr>
        <dsp:cNvPr id="0" name=""/>
        <dsp:cNvSpPr/>
      </dsp:nvSpPr>
      <dsp:spPr>
        <a:xfrm>
          <a:off x="5256584" y="1872205"/>
          <a:ext cx="1938176" cy="185931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marL="0" lvl="0" indent="0" algn="ctr" defTabSz="755650" rtl="0">
            <a:lnSpc>
              <a:spcPct val="90000"/>
            </a:lnSpc>
            <a:spcBef>
              <a:spcPct val="0"/>
            </a:spcBef>
            <a:spcAft>
              <a:spcPct val="35000"/>
            </a:spcAft>
            <a:buNone/>
          </a:pPr>
          <a:r>
            <a:rPr lang="es-ES" sz="1700" kern="1200" noProof="0" dirty="0">
              <a:solidFill>
                <a:srgbClr val="0070C0"/>
              </a:solidFill>
            </a:rPr>
            <a:t>2.- SALARIOS DEVENGADOS</a:t>
          </a:r>
        </a:p>
      </dsp:txBody>
      <dsp:txXfrm>
        <a:off x="5540423" y="2144495"/>
        <a:ext cx="1370498" cy="1314735"/>
      </dsp:txXfrm>
    </dsp:sp>
    <dsp:sp modelId="{158077EF-6202-47DF-AA36-17A57B3B9791}">
      <dsp:nvSpPr>
        <dsp:cNvPr id="0" name=""/>
        <dsp:cNvSpPr/>
      </dsp:nvSpPr>
      <dsp:spPr>
        <a:xfrm>
          <a:off x="1656191" y="1944222"/>
          <a:ext cx="1938176" cy="185931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rtlCol="0" anchor="ctr" anchorCtr="0">
          <a:noAutofit/>
        </a:bodyPr>
        <a:lstStyle/>
        <a:p>
          <a:pPr marL="0" lvl="0" indent="0" algn="ctr" defTabSz="755650" rtl="0">
            <a:lnSpc>
              <a:spcPct val="90000"/>
            </a:lnSpc>
            <a:spcBef>
              <a:spcPct val="0"/>
            </a:spcBef>
            <a:spcAft>
              <a:spcPct val="35000"/>
            </a:spcAft>
            <a:buNone/>
          </a:pPr>
          <a:r>
            <a:rPr lang="es-ES" sz="1700" kern="1200" noProof="0" dirty="0">
              <a:solidFill>
                <a:srgbClr val="0070C0"/>
              </a:solidFill>
            </a:rPr>
            <a:t>1.- DIAS LABORADOS</a:t>
          </a:r>
        </a:p>
      </dsp:txBody>
      <dsp:txXfrm>
        <a:off x="1940030" y="2216512"/>
        <a:ext cx="1370498" cy="1314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C91A5D5-FFF8-46DF-9C0E-0D4F23F47441}" type="datetime1">
              <a:rPr lang="es-ES" smtClean="0"/>
              <a:t>12/05/2021</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A4CBEF8-5CDE-472B-839B-B8BB0C881006}" type="slidenum">
              <a:rPr lang="es-ES"/>
              <a:t>‹Nº›</a:t>
            </a:fld>
            <a:endParaRPr lang="es-ES" dirty="0"/>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2F57AFA-577C-4932-92E9-D908A67F120F}" type="datetime1">
              <a:rPr lang="es-ES" noProof="0" smtClean="0"/>
              <a:t>12/05/2021</a:t>
            </a:fld>
            <a:endParaRPr lang="es-ES" noProof="0" dirty="0"/>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6BB98AFB-CB0D-4DFE-87B9-B4B0D0DE73CD}" type="slidenum">
              <a:rPr lang="es-ES" noProof="0"/>
              <a:t>‹Nº›</a:t>
            </a:fld>
            <a:endParaRPr lang="es-ES" noProof="0" dirty="0"/>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a:t>
            </a:fld>
            <a:endParaRPr lang="es-ES" dirty="0"/>
          </a:p>
        </p:txBody>
      </p:sp>
    </p:spTree>
    <p:extLst>
      <p:ext uri="{BB962C8B-B14F-4D97-AF65-F5344CB8AC3E}">
        <p14:creationId xmlns:p14="http://schemas.microsoft.com/office/powerpoint/2010/main" val="393822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a:t>
            </a:fld>
            <a:endParaRPr lang="es-ES" dirty="0"/>
          </a:p>
        </p:txBody>
      </p:sp>
    </p:spTree>
    <p:extLst>
      <p:ext uri="{BB962C8B-B14F-4D97-AF65-F5344CB8AC3E}">
        <p14:creationId xmlns:p14="http://schemas.microsoft.com/office/powerpoint/2010/main" val="3751008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3</a:t>
            </a:fld>
            <a:endParaRPr lang="es-ES" dirty="0"/>
          </a:p>
        </p:txBody>
      </p:sp>
    </p:spTree>
    <p:extLst>
      <p:ext uri="{BB962C8B-B14F-4D97-AF65-F5344CB8AC3E}">
        <p14:creationId xmlns:p14="http://schemas.microsoft.com/office/powerpoint/2010/main" val="343578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4</a:t>
            </a:fld>
            <a:endParaRPr lang="es-ES" dirty="0"/>
          </a:p>
        </p:txBody>
      </p:sp>
    </p:spTree>
    <p:extLst>
      <p:ext uri="{BB962C8B-B14F-4D97-AF65-F5344CB8AC3E}">
        <p14:creationId xmlns:p14="http://schemas.microsoft.com/office/powerpoint/2010/main" val="41150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7</a:t>
            </a:fld>
            <a:endParaRPr lang="es-ES" dirty="0"/>
          </a:p>
        </p:txBody>
      </p:sp>
    </p:spTree>
    <p:extLst>
      <p:ext uri="{BB962C8B-B14F-4D97-AF65-F5344CB8AC3E}">
        <p14:creationId xmlns:p14="http://schemas.microsoft.com/office/powerpoint/2010/main" val="25339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8</a:t>
            </a:fld>
            <a:endParaRPr lang="es-ES" dirty="0"/>
          </a:p>
        </p:txBody>
      </p:sp>
    </p:spTree>
    <p:extLst>
      <p:ext uri="{BB962C8B-B14F-4D97-AF65-F5344CB8AC3E}">
        <p14:creationId xmlns:p14="http://schemas.microsoft.com/office/powerpoint/2010/main" val="405636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11</a:t>
            </a:fld>
            <a:endParaRPr lang="es-ES" dirty="0"/>
          </a:p>
        </p:txBody>
      </p:sp>
    </p:spTree>
    <p:extLst>
      <p:ext uri="{BB962C8B-B14F-4D97-AF65-F5344CB8AC3E}">
        <p14:creationId xmlns:p14="http://schemas.microsoft.com/office/powerpoint/2010/main" val="1380816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20</a:t>
            </a:fld>
            <a:endParaRPr lang="es-ES" dirty="0"/>
          </a:p>
        </p:txBody>
      </p:sp>
    </p:spTree>
    <p:extLst>
      <p:ext uri="{BB962C8B-B14F-4D97-AF65-F5344CB8AC3E}">
        <p14:creationId xmlns:p14="http://schemas.microsoft.com/office/powerpoint/2010/main" val="1716958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6BB98AFB-CB0D-4DFE-87B9-B4B0D0DE73CD}" type="slidenum">
              <a:rPr lang="es-ES" smtClean="0"/>
              <a:t>21</a:t>
            </a:fld>
            <a:endParaRPr lang="es-ES" dirty="0"/>
          </a:p>
        </p:txBody>
      </p:sp>
    </p:spTree>
    <p:extLst>
      <p:ext uri="{BB962C8B-B14F-4D97-AF65-F5344CB8AC3E}">
        <p14:creationId xmlns:p14="http://schemas.microsoft.com/office/powerpoint/2010/main" val="521765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065214" y="533400"/>
            <a:ext cx="5029200" cy="2514601"/>
          </a:xfrm>
        </p:spPr>
        <p:txBody>
          <a:bodyPr rtlCol="0">
            <a:normAutofit/>
          </a:bodyPr>
          <a:lstStyle>
            <a:lvl1pPr>
              <a:lnSpc>
                <a:spcPct val="80000"/>
              </a:lnSpc>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065212" y="3403600"/>
            <a:ext cx="5029201" cy="1397000"/>
          </a:xfrm>
        </p:spPr>
        <p:txBody>
          <a:bodyPr rtlCol="0">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45F0BD41-664D-4ABB-BED5-60658B66DD7C}" type="datetime1">
              <a:rPr lang="es-ES" noProof="0" smtClean="0"/>
              <a:t>12/05/2021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p:nvPr>
        </p:nvSpPr>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7079A989-1972-408F-82FF-A58E53892B77}" type="datetime1">
              <a:rPr lang="es-ES" noProof="0" smtClean="0"/>
              <a:t>12/05/2021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61412" y="533400"/>
            <a:ext cx="2362201" cy="5486400"/>
          </a:xfrm>
        </p:spPr>
        <p:txBody>
          <a:bodyPr vert="eaVert" rtlCol="0"/>
          <a:lstStyle/>
          <a:p>
            <a:pPr rtl="0"/>
            <a:r>
              <a:rPr lang="es-ES" noProof="0"/>
              <a:t>Haga clic para modificar el estilo de título del patrón</a:t>
            </a:r>
            <a:endParaRPr lang="es-ES" noProof="0" dirty="0"/>
          </a:p>
        </p:txBody>
      </p:sp>
      <p:sp>
        <p:nvSpPr>
          <p:cNvPr id="3" name="Marcador de texto vertical 2"/>
          <p:cNvSpPr>
            <a:spLocks noGrp="1"/>
          </p:cNvSpPr>
          <p:nvPr>
            <p:ph type="body" orient="vert" idx="1"/>
          </p:nvPr>
        </p:nvSpPr>
        <p:spPr>
          <a:xfrm>
            <a:off x="1065213" y="533400"/>
            <a:ext cx="7467599" cy="5486400"/>
          </a:xfrm>
        </p:spPr>
        <p:txBody>
          <a:bodyPr vert="eaVert"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DECD3A61-A9C3-4CD9-B800-BFDBF3EEB1B4}" type="datetime1">
              <a:rPr lang="es-ES" noProof="0" smtClean="0"/>
              <a:t>12/05/2021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5CAFB294-75A7-4B00-B220-CD65C2131025}" type="datetime1">
              <a:rPr lang="es-ES" noProof="0" smtClean="0"/>
              <a:t>12/05/2021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4" y="533400"/>
            <a:ext cx="8686800" cy="2286000"/>
          </a:xfrm>
        </p:spPr>
        <p:txBody>
          <a:bodyPr rtlCol="0" anchor="b">
            <a:normAutofit/>
          </a:bodyPr>
          <a:lstStyle>
            <a:lvl1pPr algn="l">
              <a:defRPr sz="5400" b="1" cap="none" baseline="0"/>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65214" y="3124200"/>
            <a:ext cx="8686800" cy="1371600"/>
          </a:xfrm>
        </p:spPr>
        <p:txBody>
          <a:bodyPr rtlCol="0"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fecha 3"/>
          <p:cNvSpPr>
            <a:spLocks noGrp="1"/>
          </p:cNvSpPr>
          <p:nvPr>
            <p:ph type="dt" sz="half" idx="10"/>
          </p:nvPr>
        </p:nvSpPr>
        <p:spPr/>
        <p:txBody>
          <a:bodyPr rtlCol="0"/>
          <a:lstStyle/>
          <a:p>
            <a:pPr rtl="0"/>
            <a:fld id="{66EC0E9D-6882-4573-BA34-049B7160C60E}" type="datetime1">
              <a:rPr lang="es-ES" noProof="0" smtClean="0"/>
              <a:t>12/05/2021</a:t>
            </a:fld>
            <a:endParaRPr lang="es-ES" noProof="0" dirty="0"/>
          </a:p>
        </p:txBody>
      </p:sp>
      <p:sp>
        <p:nvSpPr>
          <p:cNvPr id="6" name="Marcador de número de diapositiva 5"/>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065212"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contenido 3"/>
          <p:cNvSpPr>
            <a:spLocks noGrp="1"/>
          </p:cNvSpPr>
          <p:nvPr>
            <p:ph sz="half" idx="2"/>
          </p:nvPr>
        </p:nvSpPr>
        <p:spPr>
          <a:xfrm>
            <a:off x="5464598" y="1828800"/>
            <a:ext cx="4251960"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79F87BAA-EB97-4293-BA03-25DA42ED3F33}" type="datetime1">
              <a:rPr lang="es-ES" noProof="0" smtClean="0"/>
              <a:t>12/05/2021</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06521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06521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texto 4"/>
          <p:cNvSpPr>
            <a:spLocks noGrp="1"/>
          </p:cNvSpPr>
          <p:nvPr>
            <p:ph type="body" sz="quarter" idx="3"/>
          </p:nvPr>
        </p:nvSpPr>
        <p:spPr>
          <a:xfrm>
            <a:off x="5500053" y="1828799"/>
            <a:ext cx="4251960" cy="685801"/>
          </a:xfrm>
        </p:spPr>
        <p:txBody>
          <a:bodyPr rtlCol="0"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5500053" y="2590800"/>
            <a:ext cx="4251960" cy="3429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fecha 6"/>
          <p:cNvSpPr>
            <a:spLocks noGrp="1"/>
          </p:cNvSpPr>
          <p:nvPr>
            <p:ph type="dt" sz="half" idx="10"/>
          </p:nvPr>
        </p:nvSpPr>
        <p:spPr/>
        <p:txBody>
          <a:bodyPr rtlCol="0"/>
          <a:lstStyle/>
          <a:p>
            <a:pPr rtl="0"/>
            <a:fld id="{54873C6C-A638-4A2B-8C7B-738C92DEBADC}" type="datetime1">
              <a:rPr lang="es-ES" noProof="0" smtClean="0"/>
              <a:t>12/05/2021</a:t>
            </a:fld>
            <a:endParaRPr lang="es-ES" noProof="0" dirty="0"/>
          </a:p>
        </p:txBody>
      </p:sp>
      <p:sp>
        <p:nvSpPr>
          <p:cNvPr id="9" name="Marcador de número de diapositiva 8"/>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fecha 2"/>
          <p:cNvSpPr>
            <a:spLocks noGrp="1"/>
          </p:cNvSpPr>
          <p:nvPr>
            <p:ph type="dt" sz="half" idx="10"/>
          </p:nvPr>
        </p:nvSpPr>
        <p:spPr/>
        <p:txBody>
          <a:bodyPr rtlCol="0"/>
          <a:lstStyle/>
          <a:p>
            <a:pPr rtl="0"/>
            <a:fld id="{BDAB7FA5-3598-48B9-9C77-8C3FE03A7F24}" type="datetime1">
              <a:rPr lang="es-ES" noProof="0" smtClean="0"/>
              <a:t>12/05/2021</a:t>
            </a:fld>
            <a:endParaRPr lang="es-ES" noProof="0" dirty="0"/>
          </a:p>
        </p:txBody>
      </p:sp>
      <p:sp>
        <p:nvSpPr>
          <p:cNvPr id="5" name="Marcador de número de diapositiva 4"/>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rtlCol="0"/>
          <a:lstStyle/>
          <a:p>
            <a:pPr rtl="0"/>
            <a:r>
              <a:rPr lang="es-ES" noProof="0" dirty="0"/>
              <a:t>Agregar un pie de página</a:t>
            </a:r>
          </a:p>
        </p:txBody>
      </p:sp>
      <p:sp>
        <p:nvSpPr>
          <p:cNvPr id="2" name="Marcador de fecha 1"/>
          <p:cNvSpPr>
            <a:spLocks noGrp="1"/>
          </p:cNvSpPr>
          <p:nvPr>
            <p:ph type="dt" sz="half" idx="10"/>
          </p:nvPr>
        </p:nvSpPr>
        <p:spPr/>
        <p:txBody>
          <a:bodyPr rtlCol="0"/>
          <a:lstStyle/>
          <a:p>
            <a:pPr rtl="0"/>
            <a:fld id="{5855685E-F8EB-43D9-9EDD-55E7759E9BB9}" type="datetime1">
              <a:rPr lang="es-ES" noProof="0" smtClean="0"/>
              <a:t>12/05/2021</a:t>
            </a:fld>
            <a:endParaRPr lang="es-ES" noProof="0" dirty="0"/>
          </a:p>
        </p:txBody>
      </p:sp>
      <p:sp>
        <p:nvSpPr>
          <p:cNvPr id="4" name="Marcador de número de diapositiva 3"/>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rmAutofit/>
          </a:bodyPr>
          <a:lstStyle>
            <a:lvl1pPr algn="l">
              <a:defRPr sz="3600" b="1"/>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5865813" y="533400"/>
            <a:ext cx="5867400" cy="54864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fecha 4"/>
          <p:cNvSpPr>
            <a:spLocks noGrp="1"/>
          </p:cNvSpPr>
          <p:nvPr>
            <p:ph type="dt" sz="half" idx="10"/>
          </p:nvPr>
        </p:nvSpPr>
        <p:spPr/>
        <p:txBody>
          <a:bodyPr rtlCol="0"/>
          <a:lstStyle/>
          <a:p>
            <a:pPr rtl="0"/>
            <a:fld id="{55392E02-8288-486A-A35E-2FB446293FE3}" type="datetime1">
              <a:rPr lang="es-ES" noProof="0" smtClean="0"/>
              <a:t>12/05/2021</a:t>
            </a:fld>
            <a:endParaRPr lang="es-ES" noProof="0" dirty="0"/>
          </a:p>
        </p:txBody>
      </p:sp>
      <p:sp>
        <p:nvSpPr>
          <p:cNvPr id="7" name="Marcador de número de diapositiva 6"/>
          <p:cNvSpPr>
            <a:spLocks noGrp="1"/>
          </p:cNvSpPr>
          <p:nvPr>
            <p:ph type="sldNum" sz="quarter" idx="12"/>
          </p:nvPr>
        </p:nvSpPr>
        <p:spPr/>
        <p:txBody>
          <a:bodyPr rtlCol="0"/>
          <a:lstStyle/>
          <a:p>
            <a:pPr rtl="0"/>
            <a:fld id="{AAEAE4A8-A6E5-453E-B946-FB774B73F48C}" type="slidenum">
              <a:rPr lang="es-ES" noProof="0"/>
              <a:t>‹Nº›</a:t>
            </a:fld>
            <a:endParaRPr lang="es-ES" noProof="0" dirty="0"/>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5213" y="533400"/>
            <a:ext cx="4114800" cy="1524000"/>
          </a:xfrm>
        </p:spPr>
        <p:txBody>
          <a:bodyPr rtlCol="0" anchor="b">
            <a:noAutofit/>
          </a:bodyPr>
          <a:lstStyle>
            <a:lvl1pPr algn="l">
              <a:defRPr sz="3600" b="1"/>
            </a:lvl1pPr>
          </a:lstStyle>
          <a:p>
            <a:pPr rtl="0"/>
            <a:r>
              <a:rPr lang="es-ES" noProof="0"/>
              <a:t>Haga clic para modificar el estilo de título del patrón</a:t>
            </a:r>
            <a:endParaRPr lang="es-ES" noProof="0" dirty="0"/>
          </a:p>
        </p:txBody>
      </p:sp>
      <p:sp>
        <p:nvSpPr>
          <p:cNvPr id="3" name="Marcador de imagen 2" descr="Marcador de posición vacío para agregar una imagen. Haga clic en el marcador de posición y seleccione la imagen que desee agregar"/>
          <p:cNvSpPr>
            <a:spLocks noGrp="1"/>
          </p:cNvSpPr>
          <p:nvPr>
            <p:ph type="pic" idx="1"/>
          </p:nvPr>
        </p:nvSpPr>
        <p:spPr>
          <a:xfrm>
            <a:off x="5865812" y="533400"/>
            <a:ext cx="5780173" cy="5791200"/>
          </a:xfrm>
          <a:ln w="50800">
            <a:solidFill>
              <a:schemeClr val="tx1">
                <a:lumMod val="65000"/>
                <a:lumOff val="35000"/>
              </a:schemeClr>
            </a:solidFill>
            <a:miter lim="800000"/>
          </a:ln>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texto 3"/>
          <p:cNvSpPr>
            <a:spLocks noGrp="1"/>
          </p:cNvSpPr>
          <p:nvPr>
            <p:ph type="body" sz="half" idx="2"/>
          </p:nvPr>
        </p:nvSpPr>
        <p:spPr>
          <a:xfrm>
            <a:off x="1065213" y="2209800"/>
            <a:ext cx="4114800" cy="3810000"/>
          </a:xfrm>
        </p:spPr>
        <p:txBody>
          <a:bodyPr rtlCol="0">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sp>
        <p:nvSpPr>
          <p:cNvPr id="3" name="Marcador de texto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r>
              <a:rPr lang="es-ES" noProof="0" dirty="0"/>
              <a:t>Agregar un pie de página</a:t>
            </a:r>
          </a:p>
        </p:txBody>
      </p:sp>
      <p:sp>
        <p:nvSpPr>
          <p:cNvPr id="4" name="Marcador de fecha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5F0077C4-AA9A-431A-A8F9-E2A2FBCC5765}" type="datetime1">
              <a:rPr lang="es-ES" noProof="0" smtClean="0"/>
              <a:t>12/05/2021</a:t>
            </a:fld>
            <a:endParaRPr lang="es-ES" noProof="0" dirty="0"/>
          </a:p>
        </p:txBody>
      </p:sp>
      <p:sp>
        <p:nvSpPr>
          <p:cNvPr id="6" name="Marcador de número de diapositiva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AAEAE4A8-A6E5-453E-B946-FB774B73F48C}" type="slidenum">
              <a:rPr lang="es-ES" noProof="0" smtClean="0"/>
              <a:pPr rtl="0"/>
              <a:t>‹Nº›</a:t>
            </a:fld>
            <a:endParaRPr lang="es-ES" noProof="0" dirty="0"/>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rtl="0"/>
            <a:r>
              <a:rPr lang="es-ES" dirty="0"/>
              <a:t>Diseño de título y contenido con lista</a:t>
            </a:r>
          </a:p>
        </p:txBody>
      </p:sp>
      <p:sp>
        <p:nvSpPr>
          <p:cNvPr id="14" name="Marcador de contenido 13"/>
          <p:cNvSpPr>
            <a:spLocks noGrp="1"/>
          </p:cNvSpPr>
          <p:nvPr>
            <p:ph idx="1"/>
          </p:nvPr>
        </p:nvSpPr>
        <p:spPr/>
        <p:txBody>
          <a:bodyPr rtlCol="0"/>
          <a:lstStyle/>
          <a:p>
            <a:pPr rtl="0"/>
            <a:r>
              <a:rPr lang="es-ES" dirty="0"/>
              <a:t>Agregue la primera viñeta aquí</a:t>
            </a:r>
          </a:p>
          <a:p>
            <a:pPr rtl="0"/>
            <a:r>
              <a:rPr lang="es-ES" dirty="0"/>
              <a:t>Agregue la segunda viñeta aquí</a:t>
            </a:r>
          </a:p>
          <a:p>
            <a:pPr rtl="0"/>
            <a:r>
              <a:rPr lang="es-ES" dirty="0"/>
              <a:t>Agregue la tercera viñeta aquí</a:t>
            </a:r>
          </a:p>
        </p:txBody>
      </p:sp>
      <p:pic>
        <p:nvPicPr>
          <p:cNvPr id="5" name="Imagen 4">
            <a:extLst>
              <a:ext uri="{FF2B5EF4-FFF2-40B4-BE49-F238E27FC236}">
                <a16:creationId xmlns:a16="http://schemas.microsoft.com/office/drawing/2014/main" id="{ABB8DEF8-AA7A-48C7-9BC3-8A664FC24963}"/>
              </a:ext>
            </a:extLst>
          </p:cNvPr>
          <p:cNvPicPr>
            <a:picLocks noChangeAspect="1"/>
          </p:cNvPicPr>
          <p:nvPr/>
        </p:nvPicPr>
        <p:blipFill>
          <a:blip r:embed="rId3"/>
          <a:stretch>
            <a:fillRect/>
          </a:stretch>
        </p:blipFill>
        <p:spPr>
          <a:xfrm>
            <a:off x="-540061" y="-226499"/>
            <a:ext cx="13268946" cy="7465726"/>
          </a:xfrm>
          <a:prstGeom prst="rect">
            <a:avLst/>
          </a:prstGeom>
        </p:spPr>
      </p:pic>
      <p:sp>
        <p:nvSpPr>
          <p:cNvPr id="8" name="Título 1">
            <a:extLst>
              <a:ext uri="{FF2B5EF4-FFF2-40B4-BE49-F238E27FC236}">
                <a16:creationId xmlns:a16="http://schemas.microsoft.com/office/drawing/2014/main" id="{DBD7685D-938D-4C24-A554-AB7BF187B63B}"/>
              </a:ext>
            </a:extLst>
          </p:cNvPr>
          <p:cNvSpPr txBox="1">
            <a:spLocks/>
          </p:cNvSpPr>
          <p:nvPr/>
        </p:nvSpPr>
        <p:spPr>
          <a:xfrm>
            <a:off x="3646140" y="3573016"/>
            <a:ext cx="8352928" cy="1791789"/>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ES" sz="5400" dirty="0">
                <a:solidFill>
                  <a:schemeClr val="bg1"/>
                </a:solidFill>
              </a:rPr>
              <a:t>Cálculo y timbrado de P.T.U.</a:t>
            </a:r>
          </a:p>
        </p:txBody>
      </p:sp>
      <p:pic>
        <p:nvPicPr>
          <p:cNvPr id="9" name="Imagen 8">
            <a:extLst>
              <a:ext uri="{FF2B5EF4-FFF2-40B4-BE49-F238E27FC236}">
                <a16:creationId xmlns:a16="http://schemas.microsoft.com/office/drawing/2014/main" id="{11E00136-41F4-414E-B3A6-FC4929C84172}"/>
              </a:ext>
            </a:extLst>
          </p:cNvPr>
          <p:cNvPicPr>
            <a:picLocks noChangeAspect="1"/>
          </p:cNvPicPr>
          <p:nvPr/>
        </p:nvPicPr>
        <p:blipFill>
          <a:blip r:embed="rId4"/>
          <a:stretch>
            <a:fillRect/>
          </a:stretch>
        </p:blipFill>
        <p:spPr>
          <a:xfrm>
            <a:off x="5518348" y="102856"/>
            <a:ext cx="4896544" cy="1885984"/>
          </a:xfrm>
          <a:prstGeom prst="rect">
            <a:avLst/>
          </a:prstGeom>
        </p:spPr>
      </p:pic>
      <p:sp>
        <p:nvSpPr>
          <p:cNvPr id="10" name="CuadroTexto 9">
            <a:extLst>
              <a:ext uri="{FF2B5EF4-FFF2-40B4-BE49-F238E27FC236}">
                <a16:creationId xmlns:a16="http://schemas.microsoft.com/office/drawing/2014/main" id="{7D2D2F58-41E4-4C66-8E51-64634A981FDF}"/>
              </a:ext>
            </a:extLst>
          </p:cNvPr>
          <p:cNvSpPr txBox="1"/>
          <p:nvPr/>
        </p:nvSpPr>
        <p:spPr>
          <a:xfrm>
            <a:off x="7246540" y="5793299"/>
            <a:ext cx="9221274" cy="369332"/>
          </a:xfrm>
          <a:prstGeom prst="rect">
            <a:avLst/>
          </a:prstGeom>
          <a:noFill/>
        </p:spPr>
        <p:txBody>
          <a:bodyPr wrap="square" rtlCol="0">
            <a:spAutoFit/>
          </a:bodyPr>
          <a:lstStyle/>
          <a:p>
            <a:r>
              <a:rPr lang="es-MX" dirty="0">
                <a:solidFill>
                  <a:schemeClr val="accent1">
                    <a:lumMod val="20000"/>
                    <a:lumOff val="80000"/>
                  </a:schemeClr>
                </a:solidFill>
              </a:rPr>
              <a:t>Ponente:</a:t>
            </a:r>
          </a:p>
        </p:txBody>
      </p:sp>
      <p:sp>
        <p:nvSpPr>
          <p:cNvPr id="11" name="Subtítulo 3">
            <a:extLst>
              <a:ext uri="{FF2B5EF4-FFF2-40B4-BE49-F238E27FC236}">
                <a16:creationId xmlns:a16="http://schemas.microsoft.com/office/drawing/2014/main" id="{105C7E5B-CCB1-41EF-A6F8-F049A8AFAF13}"/>
              </a:ext>
            </a:extLst>
          </p:cNvPr>
          <p:cNvSpPr txBox="1">
            <a:spLocks/>
          </p:cNvSpPr>
          <p:nvPr/>
        </p:nvSpPr>
        <p:spPr>
          <a:xfrm>
            <a:off x="3364904" y="6212399"/>
            <a:ext cx="8915400" cy="369332"/>
          </a:xfrm>
          <a:prstGeom prst="rect">
            <a:avLst/>
          </a:prstGeom>
          <a:noFill/>
        </p:spPr>
        <p:txBody>
          <a:bodyPr vert="horz" wrap="square" lIns="91440" tIns="45720" rIns="91440" bIns="45720" rtlCol="0">
            <a:sp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lgn="ctr">
              <a:buNone/>
            </a:pPr>
            <a:r>
              <a:rPr lang="es-MX" dirty="0">
                <a:solidFill>
                  <a:schemeClr val="accent1">
                    <a:lumMod val="20000"/>
                    <a:lumOff val="80000"/>
                  </a:schemeClr>
                </a:solidFill>
              </a:rPr>
              <a:t>Ing. Josué David Velázquez Montoya</a:t>
            </a:r>
          </a:p>
        </p:txBody>
      </p:sp>
      <p:pic>
        <p:nvPicPr>
          <p:cNvPr id="12" name="Marcador de contenido 3">
            <a:extLst>
              <a:ext uri="{FF2B5EF4-FFF2-40B4-BE49-F238E27FC236}">
                <a16:creationId xmlns:a16="http://schemas.microsoft.com/office/drawing/2014/main" id="{9F9D1590-5FBD-4D24-A211-B4F86D0A791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745" t="357" r="16129" b="53251"/>
          <a:stretch/>
        </p:blipFill>
        <p:spPr>
          <a:xfrm>
            <a:off x="42133" y="1513114"/>
            <a:ext cx="2600518" cy="2745528"/>
          </a:xfrm>
          <a:prstGeom prst="rect">
            <a:avLst/>
          </a:prstGeom>
          <a:effectLst>
            <a:glow rad="50800">
              <a:schemeClr val="bg1"/>
            </a:glow>
          </a:effectLst>
        </p:spPr>
      </p:pic>
      <p:pic>
        <p:nvPicPr>
          <p:cNvPr id="15" name="Imagen 14">
            <a:extLst>
              <a:ext uri="{FF2B5EF4-FFF2-40B4-BE49-F238E27FC236}">
                <a16:creationId xmlns:a16="http://schemas.microsoft.com/office/drawing/2014/main" id="{C1294FD4-972F-4ED7-91CD-EE1B2273FB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319" y="4755181"/>
            <a:ext cx="2372845" cy="1038118"/>
          </a:xfrm>
          <a:prstGeom prst="rect">
            <a:avLst/>
          </a:prstGeom>
          <a:effectLst>
            <a:glow rad="114300">
              <a:schemeClr val="bg1"/>
            </a:glow>
          </a:effectLst>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3EAF1-2139-4580-B9E1-CAA5BF8E0FD4}"/>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FB870293-1C3D-4F56-9D77-D3DC68057E7E}"/>
              </a:ext>
            </a:extLst>
          </p:cNvPr>
          <p:cNvSpPr>
            <a:spLocks noGrp="1"/>
          </p:cNvSpPr>
          <p:nvPr>
            <p:ph idx="1"/>
          </p:nvPr>
        </p:nvSpPr>
        <p:spPr>
          <a:xfrm>
            <a:off x="1065212" y="1828800"/>
            <a:ext cx="8686801" cy="448072"/>
          </a:xfrm>
        </p:spPr>
        <p:txBody>
          <a:bodyPr/>
          <a:lstStyle/>
          <a:p>
            <a:r>
              <a:rPr lang="es-MX" dirty="0"/>
              <a:t>Utilidad a repartir: $ 100,000. ----</a:t>
            </a:r>
            <a:r>
              <a:rPr lang="es-MX" dirty="0">
                <a:sym typeface="Wingdings" panose="05000000000000000000" pitchFamily="2" charset="2"/>
              </a:rPr>
              <a:t> </a:t>
            </a:r>
            <a:r>
              <a:rPr lang="es-MX" dirty="0">
                <a:solidFill>
                  <a:schemeClr val="tx1"/>
                </a:solidFill>
                <a:sym typeface="Wingdings" panose="05000000000000000000" pitchFamily="2" charset="2"/>
              </a:rPr>
              <a:t>$10,000 </a:t>
            </a:r>
            <a:r>
              <a:rPr lang="es-MX" sz="1600" dirty="0">
                <a:sym typeface="Wingdings" panose="05000000000000000000" pitchFamily="2" charset="2"/>
              </a:rPr>
              <a:t>(10%) </a:t>
            </a:r>
            <a:r>
              <a:rPr lang="es-MX" b="1" dirty="0">
                <a:solidFill>
                  <a:schemeClr val="tx1"/>
                </a:solidFill>
                <a:sym typeface="Wingdings" panose="05000000000000000000" pitchFamily="2" charset="2"/>
              </a:rPr>
              <a:t>/2 </a:t>
            </a:r>
            <a:r>
              <a:rPr lang="es-MX" dirty="0">
                <a:sym typeface="Wingdings" panose="05000000000000000000" pitchFamily="2" charset="2"/>
              </a:rPr>
              <a:t>= </a:t>
            </a:r>
            <a:r>
              <a:rPr lang="es-MX" dirty="0">
                <a:solidFill>
                  <a:srgbClr val="FF0000"/>
                </a:solidFill>
                <a:sym typeface="Wingdings" panose="05000000000000000000" pitchFamily="2" charset="2"/>
              </a:rPr>
              <a:t>$5,000 </a:t>
            </a:r>
            <a:r>
              <a:rPr lang="es-MX" dirty="0">
                <a:sym typeface="Wingdings" panose="05000000000000000000" pitchFamily="2" charset="2"/>
              </a:rPr>
              <a:t>(</a:t>
            </a:r>
            <a:r>
              <a:rPr lang="es-MX" sz="1600" dirty="0">
                <a:sym typeface="Wingdings" panose="05000000000000000000" pitchFamily="2" charset="2"/>
              </a:rPr>
              <a:t>primera parte</a:t>
            </a:r>
            <a:r>
              <a:rPr lang="es-MX" dirty="0">
                <a:sym typeface="Wingdings" panose="05000000000000000000" pitchFamily="2" charset="2"/>
              </a:rPr>
              <a:t>)</a:t>
            </a:r>
            <a:endParaRPr lang="es-MX" dirty="0"/>
          </a:p>
          <a:p>
            <a:endParaRPr lang="es-MX" dirty="0"/>
          </a:p>
        </p:txBody>
      </p:sp>
      <p:graphicFrame>
        <p:nvGraphicFramePr>
          <p:cNvPr id="4" name="Tabla 3">
            <a:extLst>
              <a:ext uri="{FF2B5EF4-FFF2-40B4-BE49-F238E27FC236}">
                <a16:creationId xmlns:a16="http://schemas.microsoft.com/office/drawing/2014/main" id="{773CB1BD-E310-49EE-8BC9-97926E551C11}"/>
              </a:ext>
            </a:extLst>
          </p:cNvPr>
          <p:cNvGraphicFramePr>
            <a:graphicFrameLocks noGrp="1"/>
          </p:cNvGraphicFramePr>
          <p:nvPr>
            <p:extLst>
              <p:ext uri="{D42A27DB-BD31-4B8C-83A1-F6EECF244321}">
                <p14:modId xmlns:p14="http://schemas.microsoft.com/office/powerpoint/2010/main" val="571356536"/>
              </p:ext>
            </p:extLst>
          </p:nvPr>
        </p:nvGraphicFramePr>
        <p:xfrm>
          <a:off x="1341884" y="2560320"/>
          <a:ext cx="8928992" cy="1737360"/>
        </p:xfrm>
        <a:graphic>
          <a:graphicData uri="http://schemas.openxmlformats.org/drawingml/2006/table">
            <a:tbl>
              <a:tblPr/>
              <a:tblGrid>
                <a:gridCol w="2232248">
                  <a:extLst>
                    <a:ext uri="{9D8B030D-6E8A-4147-A177-3AD203B41FA5}">
                      <a16:colId xmlns:a16="http://schemas.microsoft.com/office/drawing/2014/main" val="1958918756"/>
                    </a:ext>
                  </a:extLst>
                </a:gridCol>
                <a:gridCol w="2232248">
                  <a:extLst>
                    <a:ext uri="{9D8B030D-6E8A-4147-A177-3AD203B41FA5}">
                      <a16:colId xmlns:a16="http://schemas.microsoft.com/office/drawing/2014/main" val="1121974264"/>
                    </a:ext>
                  </a:extLst>
                </a:gridCol>
                <a:gridCol w="2232248">
                  <a:extLst>
                    <a:ext uri="{9D8B030D-6E8A-4147-A177-3AD203B41FA5}">
                      <a16:colId xmlns:a16="http://schemas.microsoft.com/office/drawing/2014/main" val="644547656"/>
                    </a:ext>
                  </a:extLst>
                </a:gridCol>
                <a:gridCol w="2232248">
                  <a:extLst>
                    <a:ext uri="{9D8B030D-6E8A-4147-A177-3AD203B41FA5}">
                      <a16:colId xmlns:a16="http://schemas.microsoft.com/office/drawing/2014/main" val="574968911"/>
                    </a:ext>
                  </a:extLst>
                </a:gridCol>
              </a:tblGrid>
              <a:tr h="137532">
                <a:tc>
                  <a:txBody>
                    <a:bodyPr/>
                    <a:lstStyle/>
                    <a:p>
                      <a:pPr fontAlgn="t"/>
                      <a:r>
                        <a:rPr lang="es-MX" b="1">
                          <a:effectLst/>
                        </a:rPr>
                        <a:t>Empleado</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Días laborados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*Factor por día</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Participación por días laborados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131541930"/>
                  </a:ext>
                </a:extLst>
              </a:tr>
              <a:tr h="0">
                <a:tc>
                  <a:txBody>
                    <a:bodyPr/>
                    <a:lstStyle/>
                    <a:p>
                      <a:pPr fontAlgn="t"/>
                      <a:r>
                        <a:rPr lang="es-MX" dirty="0">
                          <a:effectLst/>
                        </a:rPr>
                        <a:t>Celia Arellano</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365</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6.8494</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151541758"/>
                  </a:ext>
                </a:extLst>
              </a:tr>
              <a:tr h="0">
                <a:tc>
                  <a:txBody>
                    <a:bodyPr/>
                    <a:lstStyle/>
                    <a:p>
                      <a:pPr fontAlgn="t"/>
                      <a:r>
                        <a:rPr lang="es-MX" dirty="0">
                          <a:effectLst/>
                        </a:rPr>
                        <a:t>Víctor Meza</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365</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6.8494</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126125050"/>
                  </a:ext>
                </a:extLst>
              </a:tr>
              <a:tr h="0">
                <a:tc>
                  <a:txBody>
                    <a:bodyPr/>
                    <a:lstStyle/>
                    <a:p>
                      <a:pPr fontAlgn="t"/>
                      <a:r>
                        <a:rPr lang="es-MX" dirty="0">
                          <a:effectLst/>
                        </a:rPr>
                        <a:t>Total</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730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endParaRPr lang="es-MX" dirty="0">
                        <a:effectLst/>
                      </a:endParaRP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    5,000.00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46253122"/>
                  </a:ext>
                </a:extLst>
              </a:tr>
            </a:tbl>
          </a:graphicData>
        </a:graphic>
      </p:graphicFrame>
      <p:sp>
        <p:nvSpPr>
          <p:cNvPr id="6" name="CuadroTexto 5">
            <a:extLst>
              <a:ext uri="{FF2B5EF4-FFF2-40B4-BE49-F238E27FC236}">
                <a16:creationId xmlns:a16="http://schemas.microsoft.com/office/drawing/2014/main" id="{B0B72B11-1F65-45A4-A0F9-35810895C3F7}"/>
              </a:ext>
            </a:extLst>
          </p:cNvPr>
          <p:cNvSpPr txBox="1"/>
          <p:nvPr/>
        </p:nvSpPr>
        <p:spPr>
          <a:xfrm>
            <a:off x="2638028" y="4941168"/>
            <a:ext cx="6091310" cy="1477328"/>
          </a:xfrm>
          <a:prstGeom prst="rect">
            <a:avLst/>
          </a:prstGeom>
          <a:noFill/>
        </p:spPr>
        <p:txBody>
          <a:bodyPr wrap="square">
            <a:spAutoFit/>
          </a:bodyPr>
          <a:lstStyle/>
          <a:p>
            <a:pPr algn="just">
              <a:buFont typeface="+mj-lt"/>
              <a:buAutoNum type="arabicPeriod"/>
            </a:pPr>
            <a:r>
              <a:rPr lang="es-MX" b="0" i="0" dirty="0">
                <a:solidFill>
                  <a:srgbClr val="0070C0"/>
                </a:solidFill>
                <a:effectLst/>
                <a:latin typeface="Calibri" panose="020F0502020204030204" pitchFamily="34" charset="0"/>
                <a:cs typeface="Calibri" panose="020F0502020204030204" pitchFamily="34" charset="0"/>
              </a:rPr>
              <a:t>Dividimos la primera parte entre el número total días laborados por los empleados, y obtenemos el *factor por día.                         </a:t>
            </a:r>
          </a:p>
          <a:p>
            <a:pPr algn="ctr"/>
            <a:r>
              <a:rPr lang="es-MX" b="0" i="0" dirty="0">
                <a:solidFill>
                  <a:srgbClr val="FF0000"/>
                </a:solidFill>
                <a:effectLst/>
                <a:latin typeface="Calibri" panose="020F0502020204030204" pitchFamily="34" charset="0"/>
                <a:cs typeface="Calibri" panose="020F0502020204030204" pitchFamily="34" charset="0"/>
              </a:rPr>
              <a:t>   $5,000 / 730 días = 6.8494</a:t>
            </a:r>
          </a:p>
          <a:p>
            <a:pPr algn="ctr"/>
            <a:r>
              <a:rPr lang="es-MX" dirty="0">
                <a:solidFill>
                  <a:srgbClr val="0070C0"/>
                </a:solidFill>
                <a:latin typeface="Calibri" panose="020F0502020204030204" pitchFamily="34" charset="0"/>
                <a:cs typeface="Calibri" panose="020F0502020204030204" pitchFamily="34" charset="0"/>
              </a:rPr>
              <a:t>2. </a:t>
            </a:r>
            <a:r>
              <a:rPr lang="es-MX" b="0" i="0" dirty="0">
                <a:solidFill>
                  <a:srgbClr val="0070C0"/>
                </a:solidFill>
                <a:effectLst/>
                <a:latin typeface="Calibri" panose="020F0502020204030204" pitchFamily="34" charset="0"/>
                <a:cs typeface="Calibri" panose="020F0502020204030204" pitchFamily="34" charset="0"/>
              </a:rPr>
              <a:t>El Factor se multiplica por los días laborados de cada uno.</a:t>
            </a:r>
          </a:p>
        </p:txBody>
      </p:sp>
    </p:spTree>
    <p:extLst>
      <p:ext uri="{BB962C8B-B14F-4D97-AF65-F5344CB8AC3E}">
        <p14:creationId xmlns:p14="http://schemas.microsoft.com/office/powerpoint/2010/main" val="424982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es-MX" sz="4400" dirty="0"/>
              <a:t>2.- LA PTU por sueldos:</a:t>
            </a:r>
            <a:endParaRPr lang="es-ES" sz="4400" dirty="0"/>
          </a:p>
        </p:txBody>
      </p:sp>
      <p:sp>
        <p:nvSpPr>
          <p:cNvPr id="3" name="Marcador de texto 2"/>
          <p:cNvSpPr>
            <a:spLocks noGrp="1"/>
          </p:cNvSpPr>
          <p:nvPr>
            <p:ph type="body" idx="1"/>
          </p:nvPr>
        </p:nvSpPr>
        <p:spPr>
          <a:xfrm>
            <a:off x="1065212" y="1828799"/>
            <a:ext cx="9493695" cy="2824337"/>
          </a:xfrm>
        </p:spPr>
        <p:txBody>
          <a:bodyPr rtlCol="0">
            <a:normAutofit/>
          </a:bodyPr>
          <a:lstStyle/>
          <a:p>
            <a:pPr marL="342900" indent="-342900" algn="just">
              <a:lnSpc>
                <a:spcPct val="107000"/>
              </a:lnSpc>
              <a:spcAft>
                <a:spcPts val="800"/>
              </a:spcAft>
              <a:buFont typeface="Arial" panose="020B0604020202020204" pitchFamily="34" charset="0"/>
              <a:buChar char="•"/>
            </a:pPr>
            <a:r>
              <a:rPr lang="es-MX"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 suman los salarios percibidos de cada empleado con derecho a participar.</a:t>
            </a:r>
          </a:p>
          <a:p>
            <a:pPr marL="342900" indent="-342900" algn="just">
              <a:lnSpc>
                <a:spcPct val="107000"/>
              </a:lnSpc>
              <a:spcAft>
                <a:spcPts val="800"/>
              </a:spcAft>
              <a:buFont typeface="Arial" panose="020B0604020202020204" pitchFamily="34" charset="0"/>
              <a:buChar char="•"/>
            </a:pPr>
            <a:r>
              <a:rPr lang="es-MX"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50% del total de las utilidades a repartir, se divide entre el total de los salarios.</a:t>
            </a:r>
          </a:p>
          <a:p>
            <a:pPr marL="342900" indent="-342900" algn="just">
              <a:lnSpc>
                <a:spcPct val="107000"/>
              </a:lnSpc>
              <a:spcAft>
                <a:spcPts val="800"/>
              </a:spcAft>
              <a:buFont typeface="Arial" panose="020B0604020202020204" pitchFamily="34" charset="0"/>
              <a:buChar char="•"/>
            </a:pPr>
            <a:r>
              <a:rPr lang="es-MX"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 resultado de la división se multiplica por el salario percibido por cada empleado, el resultado es la utilidad por salario de cada trabajador.</a:t>
            </a:r>
          </a:p>
          <a:p>
            <a:pPr rtl="0"/>
            <a:endParaRPr lang="es-ES" dirty="0"/>
          </a:p>
        </p:txBody>
      </p:sp>
      <p:pic>
        <p:nvPicPr>
          <p:cNvPr id="9" name="Imagen 8">
            <a:extLst>
              <a:ext uri="{FF2B5EF4-FFF2-40B4-BE49-F238E27FC236}">
                <a16:creationId xmlns:a16="http://schemas.microsoft.com/office/drawing/2014/main" id="{AC96BFCE-9BD6-46C2-9E31-A87F1D004751}"/>
              </a:ext>
            </a:extLst>
          </p:cNvPr>
          <p:cNvPicPr>
            <a:picLocks noChangeAspect="1"/>
          </p:cNvPicPr>
          <p:nvPr/>
        </p:nvPicPr>
        <p:blipFill>
          <a:blip r:embed="rId3"/>
          <a:stretch>
            <a:fillRect/>
          </a:stretch>
        </p:blipFill>
        <p:spPr>
          <a:xfrm>
            <a:off x="8549283" y="304801"/>
            <a:ext cx="2096429" cy="807474"/>
          </a:xfrm>
          <a:prstGeom prst="rect">
            <a:avLst/>
          </a:prstGeom>
        </p:spPr>
      </p:pic>
    </p:spTree>
    <p:extLst>
      <p:ext uri="{BB962C8B-B14F-4D97-AF65-F5344CB8AC3E}">
        <p14:creationId xmlns:p14="http://schemas.microsoft.com/office/powerpoint/2010/main" val="8318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A24F80-BBA2-43C0-92FE-AD16CB054E7B}"/>
              </a:ext>
            </a:extLst>
          </p:cNvPr>
          <p:cNvSpPr>
            <a:spLocks noGrp="1"/>
          </p:cNvSpPr>
          <p:nvPr>
            <p:ph type="title"/>
          </p:nvPr>
        </p:nvSpPr>
        <p:spPr/>
        <p:txBody>
          <a:bodyPr/>
          <a:lstStyle/>
          <a:p>
            <a:r>
              <a:rPr lang="es-MX" dirty="0"/>
              <a:t>Ejemplo:</a:t>
            </a:r>
          </a:p>
        </p:txBody>
      </p:sp>
      <p:sp>
        <p:nvSpPr>
          <p:cNvPr id="3" name="Marcador de contenido 2">
            <a:extLst>
              <a:ext uri="{FF2B5EF4-FFF2-40B4-BE49-F238E27FC236}">
                <a16:creationId xmlns:a16="http://schemas.microsoft.com/office/drawing/2014/main" id="{382F55E1-929B-4656-90D0-5A43BD3BF17F}"/>
              </a:ext>
            </a:extLst>
          </p:cNvPr>
          <p:cNvSpPr>
            <a:spLocks noGrp="1"/>
          </p:cNvSpPr>
          <p:nvPr>
            <p:ph idx="1"/>
          </p:nvPr>
        </p:nvSpPr>
        <p:spPr>
          <a:xfrm>
            <a:off x="1065212" y="1828800"/>
            <a:ext cx="9277673" cy="2752328"/>
          </a:xfrm>
        </p:spPr>
        <p:txBody>
          <a:bodyPr/>
          <a:lstStyle/>
          <a:p>
            <a:r>
              <a:rPr lang="es-MX" dirty="0"/>
              <a:t>Utilidad a repartir: $ 100,000. ----</a:t>
            </a:r>
            <a:r>
              <a:rPr lang="es-MX" dirty="0">
                <a:sym typeface="Wingdings" panose="05000000000000000000" pitchFamily="2" charset="2"/>
              </a:rPr>
              <a:t> </a:t>
            </a:r>
            <a:r>
              <a:rPr lang="es-MX" dirty="0">
                <a:solidFill>
                  <a:schemeClr val="tx1"/>
                </a:solidFill>
                <a:sym typeface="Wingdings" panose="05000000000000000000" pitchFamily="2" charset="2"/>
              </a:rPr>
              <a:t>$10,000 </a:t>
            </a:r>
            <a:r>
              <a:rPr lang="es-MX" sz="1600" dirty="0">
                <a:sym typeface="Wingdings" panose="05000000000000000000" pitchFamily="2" charset="2"/>
              </a:rPr>
              <a:t>(10%) </a:t>
            </a:r>
            <a:r>
              <a:rPr lang="es-MX" b="1" dirty="0">
                <a:solidFill>
                  <a:schemeClr val="tx1"/>
                </a:solidFill>
                <a:sym typeface="Wingdings" panose="05000000000000000000" pitchFamily="2" charset="2"/>
              </a:rPr>
              <a:t>/2 </a:t>
            </a:r>
            <a:r>
              <a:rPr lang="es-MX" dirty="0">
                <a:sym typeface="Wingdings" panose="05000000000000000000" pitchFamily="2" charset="2"/>
              </a:rPr>
              <a:t>= </a:t>
            </a:r>
            <a:r>
              <a:rPr lang="es-MX" dirty="0">
                <a:solidFill>
                  <a:srgbClr val="FF0000"/>
                </a:solidFill>
                <a:sym typeface="Wingdings" panose="05000000000000000000" pitchFamily="2" charset="2"/>
              </a:rPr>
              <a:t>$5,000 </a:t>
            </a:r>
            <a:r>
              <a:rPr lang="es-MX" dirty="0">
                <a:sym typeface="Wingdings" panose="05000000000000000000" pitchFamily="2" charset="2"/>
              </a:rPr>
              <a:t>(</a:t>
            </a:r>
            <a:r>
              <a:rPr lang="es-MX" sz="1600" dirty="0">
                <a:sym typeface="Wingdings" panose="05000000000000000000" pitchFamily="2" charset="2"/>
              </a:rPr>
              <a:t>segunda parte</a:t>
            </a:r>
            <a:r>
              <a:rPr lang="es-MX" dirty="0">
                <a:sym typeface="Wingdings" panose="05000000000000000000" pitchFamily="2" charset="2"/>
              </a:rPr>
              <a:t>)</a:t>
            </a:r>
            <a:endParaRPr lang="es-MX" dirty="0"/>
          </a:p>
          <a:p>
            <a:endParaRPr lang="es-MX" dirty="0"/>
          </a:p>
        </p:txBody>
      </p:sp>
      <p:graphicFrame>
        <p:nvGraphicFramePr>
          <p:cNvPr id="4" name="Tabla 3">
            <a:extLst>
              <a:ext uri="{FF2B5EF4-FFF2-40B4-BE49-F238E27FC236}">
                <a16:creationId xmlns:a16="http://schemas.microsoft.com/office/drawing/2014/main" id="{1431AC47-2DAF-49B5-98E0-665F1419FEC4}"/>
              </a:ext>
            </a:extLst>
          </p:cNvPr>
          <p:cNvGraphicFramePr>
            <a:graphicFrameLocks noGrp="1"/>
          </p:cNvGraphicFramePr>
          <p:nvPr>
            <p:extLst>
              <p:ext uri="{D42A27DB-BD31-4B8C-83A1-F6EECF244321}">
                <p14:modId xmlns:p14="http://schemas.microsoft.com/office/powerpoint/2010/main" val="4002024893"/>
              </p:ext>
            </p:extLst>
          </p:nvPr>
        </p:nvGraphicFramePr>
        <p:xfrm>
          <a:off x="1845940" y="2560320"/>
          <a:ext cx="6915152" cy="1737360"/>
        </p:xfrm>
        <a:graphic>
          <a:graphicData uri="http://schemas.openxmlformats.org/drawingml/2006/table">
            <a:tbl>
              <a:tblPr/>
              <a:tblGrid>
                <a:gridCol w="1728788">
                  <a:extLst>
                    <a:ext uri="{9D8B030D-6E8A-4147-A177-3AD203B41FA5}">
                      <a16:colId xmlns:a16="http://schemas.microsoft.com/office/drawing/2014/main" val="4290219563"/>
                    </a:ext>
                  </a:extLst>
                </a:gridCol>
                <a:gridCol w="1728788">
                  <a:extLst>
                    <a:ext uri="{9D8B030D-6E8A-4147-A177-3AD203B41FA5}">
                      <a16:colId xmlns:a16="http://schemas.microsoft.com/office/drawing/2014/main" val="3329736459"/>
                    </a:ext>
                  </a:extLst>
                </a:gridCol>
                <a:gridCol w="1728788">
                  <a:extLst>
                    <a:ext uri="{9D8B030D-6E8A-4147-A177-3AD203B41FA5}">
                      <a16:colId xmlns:a16="http://schemas.microsoft.com/office/drawing/2014/main" val="4091125435"/>
                    </a:ext>
                  </a:extLst>
                </a:gridCol>
                <a:gridCol w="1728788">
                  <a:extLst>
                    <a:ext uri="{9D8B030D-6E8A-4147-A177-3AD203B41FA5}">
                      <a16:colId xmlns:a16="http://schemas.microsoft.com/office/drawing/2014/main" val="3155238526"/>
                    </a:ext>
                  </a:extLst>
                </a:gridCol>
              </a:tblGrid>
              <a:tr h="0">
                <a:tc>
                  <a:txBody>
                    <a:bodyPr/>
                    <a:lstStyle/>
                    <a:p>
                      <a:pPr fontAlgn="t"/>
                      <a:r>
                        <a:rPr lang="es-MX" b="1">
                          <a:effectLst/>
                        </a:rPr>
                        <a:t>Empleado</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Sueldo anual ($)</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*Factor reparto utilidades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Participación por salarios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85106872"/>
                  </a:ext>
                </a:extLst>
              </a:tr>
              <a:tr h="0">
                <a:tc>
                  <a:txBody>
                    <a:bodyPr/>
                    <a:lstStyle/>
                    <a:p>
                      <a:pPr fontAlgn="t"/>
                      <a:r>
                        <a:rPr lang="es-MX" dirty="0">
                          <a:effectLst/>
                        </a:rPr>
                        <a:t>Celia Arellano</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$ 102,200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0.024462</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994777528"/>
                  </a:ext>
                </a:extLst>
              </a:tr>
              <a:tr h="0">
                <a:tc>
                  <a:txBody>
                    <a:bodyPr/>
                    <a:lstStyle/>
                    <a:p>
                      <a:pPr fontAlgn="t"/>
                      <a:r>
                        <a:rPr lang="es-MX" dirty="0">
                          <a:effectLst/>
                        </a:rPr>
                        <a:t>Víctor Meza</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$ 102,200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0.024462</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18236322"/>
                  </a:ext>
                </a:extLst>
              </a:tr>
              <a:tr h="0">
                <a:tc>
                  <a:txBody>
                    <a:bodyPr/>
                    <a:lstStyle/>
                    <a:p>
                      <a:pPr fontAlgn="t"/>
                      <a:r>
                        <a:rPr lang="es-MX" dirty="0">
                          <a:effectLst/>
                        </a:rPr>
                        <a:t>Total</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$ 204,400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endParaRPr lang="es-MX" dirty="0">
                        <a:effectLst/>
                      </a:endParaRP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$ 5,000.00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97608715"/>
                  </a:ext>
                </a:extLst>
              </a:tr>
            </a:tbl>
          </a:graphicData>
        </a:graphic>
      </p:graphicFrame>
      <p:sp>
        <p:nvSpPr>
          <p:cNvPr id="5" name="CuadroTexto 4">
            <a:extLst>
              <a:ext uri="{FF2B5EF4-FFF2-40B4-BE49-F238E27FC236}">
                <a16:creationId xmlns:a16="http://schemas.microsoft.com/office/drawing/2014/main" id="{D9716B3B-A910-4E97-A88B-DCA44CF56271}"/>
              </a:ext>
            </a:extLst>
          </p:cNvPr>
          <p:cNvSpPr txBox="1"/>
          <p:nvPr/>
        </p:nvSpPr>
        <p:spPr>
          <a:xfrm>
            <a:off x="3430116" y="5157192"/>
            <a:ext cx="4320480" cy="369332"/>
          </a:xfrm>
          <a:prstGeom prst="rect">
            <a:avLst/>
          </a:prstGeom>
          <a:noFill/>
        </p:spPr>
        <p:txBody>
          <a:bodyPr wrap="square" rtlCol="0">
            <a:spAutoFit/>
          </a:bodyPr>
          <a:lstStyle/>
          <a:p>
            <a:r>
              <a:rPr lang="es-MX" dirty="0"/>
              <a:t>0.06               $5,000/ $204,400 </a:t>
            </a:r>
          </a:p>
        </p:txBody>
      </p:sp>
      <p:sp>
        <p:nvSpPr>
          <p:cNvPr id="6" name="Flecha: a la derecha 5">
            <a:extLst>
              <a:ext uri="{FF2B5EF4-FFF2-40B4-BE49-F238E27FC236}">
                <a16:creationId xmlns:a16="http://schemas.microsoft.com/office/drawing/2014/main" id="{782B5274-058F-4272-A882-886D9275E86D}"/>
              </a:ext>
            </a:extLst>
          </p:cNvPr>
          <p:cNvSpPr/>
          <p:nvPr/>
        </p:nvSpPr>
        <p:spPr>
          <a:xfrm>
            <a:off x="4222204" y="5157192"/>
            <a:ext cx="43204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Imagen 6">
            <a:extLst>
              <a:ext uri="{FF2B5EF4-FFF2-40B4-BE49-F238E27FC236}">
                <a16:creationId xmlns:a16="http://schemas.microsoft.com/office/drawing/2014/main" id="{E20F2E49-2858-489D-8806-5AE37C17B697}"/>
              </a:ext>
            </a:extLst>
          </p:cNvPr>
          <p:cNvPicPr>
            <a:picLocks noChangeAspect="1"/>
          </p:cNvPicPr>
          <p:nvPr/>
        </p:nvPicPr>
        <p:blipFill>
          <a:blip r:embed="rId2"/>
          <a:stretch>
            <a:fillRect/>
          </a:stretch>
        </p:blipFill>
        <p:spPr>
          <a:xfrm>
            <a:off x="8549283" y="304801"/>
            <a:ext cx="2096429" cy="807474"/>
          </a:xfrm>
          <a:prstGeom prst="rect">
            <a:avLst/>
          </a:prstGeom>
        </p:spPr>
      </p:pic>
    </p:spTree>
    <p:extLst>
      <p:ext uri="{BB962C8B-B14F-4D97-AF65-F5344CB8AC3E}">
        <p14:creationId xmlns:p14="http://schemas.microsoft.com/office/powerpoint/2010/main" val="18147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069F3E-13A0-4EE7-80CD-42D61A29910F}"/>
              </a:ext>
            </a:extLst>
          </p:cNvPr>
          <p:cNvSpPr>
            <a:spLocks noGrp="1"/>
          </p:cNvSpPr>
          <p:nvPr>
            <p:ph type="title"/>
          </p:nvPr>
        </p:nvSpPr>
        <p:spPr>
          <a:xfrm>
            <a:off x="2782044" y="2178212"/>
            <a:ext cx="8686801" cy="1066800"/>
          </a:xfrm>
        </p:spPr>
        <p:txBody>
          <a:bodyPr/>
          <a:lstStyle/>
          <a:p>
            <a:r>
              <a:rPr lang="es-MX" dirty="0"/>
              <a:t>PTU por día + PTU por salario</a:t>
            </a:r>
          </a:p>
        </p:txBody>
      </p:sp>
      <p:graphicFrame>
        <p:nvGraphicFramePr>
          <p:cNvPr id="7" name="Tabla 6">
            <a:extLst>
              <a:ext uri="{FF2B5EF4-FFF2-40B4-BE49-F238E27FC236}">
                <a16:creationId xmlns:a16="http://schemas.microsoft.com/office/drawing/2014/main" id="{023FEA1C-853A-43D3-8EC4-6537247FA7A0}"/>
              </a:ext>
            </a:extLst>
          </p:cNvPr>
          <p:cNvGraphicFramePr>
            <a:graphicFrameLocks noGrp="1"/>
          </p:cNvGraphicFramePr>
          <p:nvPr>
            <p:extLst>
              <p:ext uri="{D42A27DB-BD31-4B8C-83A1-F6EECF244321}">
                <p14:modId xmlns:p14="http://schemas.microsoft.com/office/powerpoint/2010/main" val="398771967"/>
              </p:ext>
            </p:extLst>
          </p:nvPr>
        </p:nvGraphicFramePr>
        <p:xfrm>
          <a:off x="1413892" y="3612988"/>
          <a:ext cx="8686800" cy="1920240"/>
        </p:xfrm>
        <a:graphic>
          <a:graphicData uri="http://schemas.openxmlformats.org/drawingml/2006/table">
            <a:tbl>
              <a:tblPr/>
              <a:tblGrid>
                <a:gridCol w="2171700">
                  <a:extLst>
                    <a:ext uri="{9D8B030D-6E8A-4147-A177-3AD203B41FA5}">
                      <a16:colId xmlns:a16="http://schemas.microsoft.com/office/drawing/2014/main" val="295903145"/>
                    </a:ext>
                  </a:extLst>
                </a:gridCol>
                <a:gridCol w="2171700">
                  <a:extLst>
                    <a:ext uri="{9D8B030D-6E8A-4147-A177-3AD203B41FA5}">
                      <a16:colId xmlns:a16="http://schemas.microsoft.com/office/drawing/2014/main" val="2238440489"/>
                    </a:ext>
                  </a:extLst>
                </a:gridCol>
                <a:gridCol w="2171700">
                  <a:extLst>
                    <a:ext uri="{9D8B030D-6E8A-4147-A177-3AD203B41FA5}">
                      <a16:colId xmlns:a16="http://schemas.microsoft.com/office/drawing/2014/main" val="2717115188"/>
                    </a:ext>
                  </a:extLst>
                </a:gridCol>
                <a:gridCol w="2171700">
                  <a:extLst>
                    <a:ext uri="{9D8B030D-6E8A-4147-A177-3AD203B41FA5}">
                      <a16:colId xmlns:a16="http://schemas.microsoft.com/office/drawing/2014/main" val="861806578"/>
                    </a:ext>
                  </a:extLst>
                </a:gridCol>
              </a:tblGrid>
              <a:tr h="457200">
                <a:tc>
                  <a:txBody>
                    <a:bodyPr/>
                    <a:lstStyle/>
                    <a:p>
                      <a:pPr fontAlgn="t"/>
                      <a:r>
                        <a:rPr lang="es-MX" b="1">
                          <a:effectLst/>
                        </a:rPr>
                        <a:t>Empleado</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Participación por días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Participación por salarios</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b="1">
                          <a:effectLst/>
                        </a:rPr>
                        <a:t>Total Reparto de Utilidades (PTU)</a:t>
                      </a:r>
                      <a:endParaRPr lang="es-MX">
                        <a:effectLst/>
                      </a:endParaRP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4142845224"/>
                  </a:ext>
                </a:extLst>
              </a:tr>
              <a:tr h="457200">
                <a:tc>
                  <a:txBody>
                    <a:bodyPr/>
                    <a:lstStyle/>
                    <a:p>
                      <a:pPr fontAlgn="t"/>
                      <a:r>
                        <a:rPr lang="es-MX" dirty="0">
                          <a:effectLst/>
                        </a:rPr>
                        <a:t>Celia Arellano</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$ 2,500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$ 5,000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570668549"/>
                  </a:ext>
                </a:extLst>
              </a:tr>
              <a:tr h="457200">
                <a:tc>
                  <a:txBody>
                    <a:bodyPr/>
                    <a:lstStyle/>
                    <a:p>
                      <a:pPr fontAlgn="t"/>
                      <a:r>
                        <a:rPr lang="es-MX" dirty="0">
                          <a:effectLst/>
                        </a:rPr>
                        <a:t>Víctor Meza</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$ 2,500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$ 2,500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tc>
                  <a:txBody>
                    <a:bodyPr/>
                    <a:lstStyle/>
                    <a:p>
                      <a:pPr fontAlgn="t"/>
                      <a:r>
                        <a:rPr lang="es-MX" dirty="0">
                          <a:effectLst/>
                        </a:rPr>
                        <a:t>        $ 5,000</a:t>
                      </a:r>
                    </a:p>
                  </a:txBody>
                  <a:tcPr>
                    <a:lnL>
                      <a:noFill/>
                    </a:lnL>
                    <a:lnR>
                      <a:noFill/>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20346841"/>
                  </a:ext>
                </a:extLst>
              </a:tr>
              <a:tr h="266700">
                <a:tc>
                  <a:txBody>
                    <a:bodyPr/>
                    <a:lstStyle/>
                    <a:p>
                      <a:pPr fontAlgn="t"/>
                      <a:r>
                        <a:rPr lang="es-MX" dirty="0">
                          <a:effectLst/>
                        </a:rPr>
                        <a:t>Total</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a:effectLst/>
                        </a:rPr>
                        <a:t>$ 5,000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     $  5,000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s-MX" dirty="0">
                          <a:effectLst/>
                        </a:rPr>
                        <a:t>      $ 10,000.00</a:t>
                      </a:r>
                    </a:p>
                  </a:txBody>
                  <a:tcPr>
                    <a:lnL>
                      <a:noFill/>
                    </a:lnL>
                    <a:lnR>
                      <a:noFill/>
                    </a:lnR>
                    <a:lnT w="9525"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33827466"/>
                  </a:ext>
                </a:extLst>
              </a:tr>
            </a:tbl>
          </a:graphicData>
        </a:graphic>
      </p:graphicFrame>
      <p:pic>
        <p:nvPicPr>
          <p:cNvPr id="8" name="Imagen 7">
            <a:extLst>
              <a:ext uri="{FF2B5EF4-FFF2-40B4-BE49-F238E27FC236}">
                <a16:creationId xmlns:a16="http://schemas.microsoft.com/office/drawing/2014/main" id="{F826723C-A6A7-4C37-8494-DC3BEDAB672E}"/>
              </a:ext>
            </a:extLst>
          </p:cNvPr>
          <p:cNvPicPr>
            <a:picLocks noChangeAspect="1"/>
          </p:cNvPicPr>
          <p:nvPr/>
        </p:nvPicPr>
        <p:blipFill>
          <a:blip r:embed="rId2"/>
          <a:stretch>
            <a:fillRect/>
          </a:stretch>
        </p:blipFill>
        <p:spPr>
          <a:xfrm>
            <a:off x="8549283" y="304801"/>
            <a:ext cx="2096429" cy="807474"/>
          </a:xfrm>
          <a:prstGeom prst="rect">
            <a:avLst/>
          </a:prstGeom>
        </p:spPr>
      </p:pic>
      <p:sp>
        <p:nvSpPr>
          <p:cNvPr id="10" name="CuadroTexto 9">
            <a:extLst>
              <a:ext uri="{FF2B5EF4-FFF2-40B4-BE49-F238E27FC236}">
                <a16:creationId xmlns:a16="http://schemas.microsoft.com/office/drawing/2014/main" id="{60520236-A2F8-41CE-BB94-6876E1F87742}"/>
              </a:ext>
            </a:extLst>
          </p:cNvPr>
          <p:cNvSpPr txBox="1"/>
          <p:nvPr/>
        </p:nvSpPr>
        <p:spPr>
          <a:xfrm>
            <a:off x="1028394" y="1222635"/>
            <a:ext cx="6091310" cy="65857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800" dirty="0">
                <a:solidFill>
                  <a:srgbClr val="0070C0"/>
                </a:solidFill>
                <a:latin typeface="Bahnschrift" panose="020B0502040204020203" pitchFamily="34" charset="0"/>
                <a:ea typeface="Times New Roman" panose="02020603050405020304" pitchFamily="18" charset="0"/>
                <a:cs typeface="Calibri" panose="020F0502020204030204" pitchFamily="34" charset="0"/>
              </a:rPr>
              <a:t>Se suma el PTU por días laborados y por salario para obtener el valor final de las utilidades.</a:t>
            </a:r>
            <a:endParaRPr lang="es-MX" sz="1800" dirty="0">
              <a:solidFill>
                <a:srgbClr val="0070C0"/>
              </a:solidFill>
              <a:latin typeface="Bahnschrift" panose="020B0502040204020203"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26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59457-2456-4498-BFBC-3D10D05C46D4}"/>
              </a:ext>
            </a:extLst>
          </p:cNvPr>
          <p:cNvSpPr>
            <a:spLocks noGrp="1"/>
          </p:cNvSpPr>
          <p:nvPr>
            <p:ph type="title"/>
          </p:nvPr>
        </p:nvSpPr>
        <p:spPr>
          <a:xfrm>
            <a:off x="621804" y="321887"/>
            <a:ext cx="8686801" cy="1066800"/>
          </a:xfrm>
        </p:spPr>
        <p:txBody>
          <a:bodyPr>
            <a:normAutofit/>
          </a:bodyPr>
          <a:lstStyle/>
          <a:p>
            <a:r>
              <a:rPr lang="es-MX" sz="4400" dirty="0"/>
              <a:t>3.- ISR</a:t>
            </a:r>
          </a:p>
        </p:txBody>
      </p:sp>
      <p:sp>
        <p:nvSpPr>
          <p:cNvPr id="10" name="CuadroTexto 9">
            <a:extLst>
              <a:ext uri="{FF2B5EF4-FFF2-40B4-BE49-F238E27FC236}">
                <a16:creationId xmlns:a16="http://schemas.microsoft.com/office/drawing/2014/main" id="{57510C33-28AE-45D6-B5BC-462456002A41}"/>
              </a:ext>
            </a:extLst>
          </p:cNvPr>
          <p:cNvSpPr txBox="1"/>
          <p:nvPr/>
        </p:nvSpPr>
        <p:spPr>
          <a:xfrm>
            <a:off x="1395658" y="2087247"/>
            <a:ext cx="8405524" cy="707886"/>
          </a:xfrm>
          <a:prstGeom prst="rect">
            <a:avLst/>
          </a:prstGeom>
          <a:noFill/>
        </p:spPr>
        <p:txBody>
          <a:bodyPr wrap="square">
            <a:spAutoFit/>
          </a:bodyPr>
          <a:lstStyle/>
          <a:p>
            <a:r>
              <a:rPr lang="es-MX" sz="2000" dirty="0">
                <a:solidFill>
                  <a:schemeClr val="tx1"/>
                </a:solidFill>
                <a:latin typeface="Calibri" panose="020F0502020204030204" pitchFamily="34" charset="0"/>
                <a:cs typeface="Calibri" panose="020F0502020204030204" pitchFamily="34" charset="0"/>
              </a:rPr>
              <a:t>El reparto de utilidades solo causa impuesto si excede el equivalente a 15 días de salario mínimo.</a:t>
            </a:r>
            <a:r>
              <a:rPr lang="es-MX" sz="2000" dirty="0">
                <a:latin typeface="Calibri" panose="020F0502020204030204" pitchFamily="34" charset="0"/>
                <a:cs typeface="Calibri" panose="020F0502020204030204" pitchFamily="34" charset="0"/>
              </a:rPr>
              <a:t> </a:t>
            </a:r>
            <a:r>
              <a:rPr lang="es-MX" sz="2000" dirty="0">
                <a:solidFill>
                  <a:srgbClr val="FF0000"/>
                </a:solidFill>
                <a:latin typeface="Calibri" panose="020F0502020204030204" pitchFamily="34" charset="0"/>
                <a:cs typeface="Calibri" panose="020F0502020204030204" pitchFamily="34" charset="0"/>
              </a:rPr>
              <a:t>(LISR art. 93 fracc. XIV)</a:t>
            </a:r>
          </a:p>
        </p:txBody>
      </p:sp>
      <p:sp>
        <p:nvSpPr>
          <p:cNvPr id="11" name="Título 1">
            <a:extLst>
              <a:ext uri="{FF2B5EF4-FFF2-40B4-BE49-F238E27FC236}">
                <a16:creationId xmlns:a16="http://schemas.microsoft.com/office/drawing/2014/main" id="{6EC8CE36-07AF-4C08-895B-DA7168C57ACA}"/>
              </a:ext>
            </a:extLst>
          </p:cNvPr>
          <p:cNvSpPr txBox="1">
            <a:spLocks/>
          </p:cNvSpPr>
          <p:nvPr/>
        </p:nvSpPr>
        <p:spPr>
          <a:xfrm>
            <a:off x="1300524" y="832750"/>
            <a:ext cx="8686801"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MX" sz="2000" dirty="0"/>
              <a:t>¿De cuánto es el impuesto aplicado a las utilidades?</a:t>
            </a:r>
            <a:endParaRPr lang="es-ES" sz="2000" dirty="0"/>
          </a:p>
        </p:txBody>
      </p:sp>
      <p:pic>
        <p:nvPicPr>
          <p:cNvPr id="12" name="Imagen 11">
            <a:extLst>
              <a:ext uri="{FF2B5EF4-FFF2-40B4-BE49-F238E27FC236}">
                <a16:creationId xmlns:a16="http://schemas.microsoft.com/office/drawing/2014/main" id="{463B1042-0988-4A5C-8BAC-C9625ADFDFC1}"/>
              </a:ext>
            </a:extLst>
          </p:cNvPr>
          <p:cNvPicPr>
            <a:picLocks noChangeAspect="1"/>
          </p:cNvPicPr>
          <p:nvPr/>
        </p:nvPicPr>
        <p:blipFill>
          <a:blip r:embed="rId2"/>
          <a:stretch>
            <a:fillRect/>
          </a:stretch>
        </p:blipFill>
        <p:spPr>
          <a:xfrm>
            <a:off x="8758708" y="233941"/>
            <a:ext cx="2096429" cy="807474"/>
          </a:xfrm>
          <a:prstGeom prst="rect">
            <a:avLst/>
          </a:prstGeom>
        </p:spPr>
      </p:pic>
      <p:pic>
        <p:nvPicPr>
          <p:cNvPr id="4" name="Imagen 3">
            <a:extLst>
              <a:ext uri="{FF2B5EF4-FFF2-40B4-BE49-F238E27FC236}">
                <a16:creationId xmlns:a16="http://schemas.microsoft.com/office/drawing/2014/main" id="{E3C869B8-5D95-4C8E-862A-D821CD70F996}"/>
              </a:ext>
            </a:extLst>
          </p:cNvPr>
          <p:cNvPicPr>
            <a:picLocks noChangeAspect="1"/>
          </p:cNvPicPr>
          <p:nvPr/>
        </p:nvPicPr>
        <p:blipFill>
          <a:blip r:embed="rId3"/>
          <a:stretch>
            <a:fillRect/>
          </a:stretch>
        </p:blipFill>
        <p:spPr>
          <a:xfrm>
            <a:off x="142376" y="2906367"/>
            <a:ext cx="4967228" cy="3895962"/>
          </a:xfrm>
          <a:prstGeom prst="rect">
            <a:avLst/>
          </a:prstGeom>
        </p:spPr>
      </p:pic>
      <p:sp>
        <p:nvSpPr>
          <p:cNvPr id="8" name="CuadroTexto 7">
            <a:extLst>
              <a:ext uri="{FF2B5EF4-FFF2-40B4-BE49-F238E27FC236}">
                <a16:creationId xmlns:a16="http://schemas.microsoft.com/office/drawing/2014/main" id="{747DF099-D776-4D1C-9027-A4ABE68E3828}"/>
              </a:ext>
            </a:extLst>
          </p:cNvPr>
          <p:cNvSpPr txBox="1"/>
          <p:nvPr/>
        </p:nvSpPr>
        <p:spPr>
          <a:xfrm>
            <a:off x="5662364" y="4077072"/>
            <a:ext cx="3227378" cy="2585323"/>
          </a:xfrm>
          <a:prstGeom prst="rect">
            <a:avLst/>
          </a:prstGeom>
          <a:noFill/>
        </p:spPr>
        <p:txBody>
          <a:bodyPr wrap="square" rtlCol="0">
            <a:spAutoFit/>
          </a:bodyPr>
          <a:lstStyle/>
          <a:p>
            <a:r>
              <a:rPr lang="es-MX" dirty="0"/>
              <a:t>Base Gravable + PTU</a:t>
            </a:r>
          </a:p>
          <a:p>
            <a:r>
              <a:rPr lang="es-MX" dirty="0"/>
              <a:t>(-)  Limite Inferior</a:t>
            </a:r>
          </a:p>
          <a:p>
            <a:r>
              <a:rPr lang="es-MX" dirty="0"/>
              <a:t>(=) Excedente Lim </a:t>
            </a:r>
            <a:r>
              <a:rPr lang="es-MX" dirty="0" err="1"/>
              <a:t>Inf</a:t>
            </a:r>
            <a:r>
              <a:rPr lang="es-MX" dirty="0"/>
              <a:t>.</a:t>
            </a:r>
          </a:p>
          <a:p>
            <a:r>
              <a:rPr lang="es-MX" dirty="0"/>
              <a:t>(x) Tasa porcentual Excedente</a:t>
            </a:r>
          </a:p>
          <a:p>
            <a:r>
              <a:rPr lang="es-MX" dirty="0"/>
              <a:t>(=) Impuesto Marginal</a:t>
            </a:r>
          </a:p>
          <a:p>
            <a:r>
              <a:rPr lang="es-MX" dirty="0"/>
              <a:t>(+) Cuota Fija</a:t>
            </a:r>
          </a:p>
          <a:p>
            <a:r>
              <a:rPr lang="es-MX" dirty="0"/>
              <a:t>(=) Impuesto Causado</a:t>
            </a:r>
          </a:p>
          <a:p>
            <a:r>
              <a:rPr lang="es-MX" dirty="0"/>
              <a:t>(-)  Sub. Al empleo</a:t>
            </a:r>
          </a:p>
          <a:p>
            <a:r>
              <a:rPr lang="es-MX" dirty="0"/>
              <a:t>(=)Imp ISR</a:t>
            </a:r>
          </a:p>
        </p:txBody>
      </p:sp>
      <p:sp>
        <p:nvSpPr>
          <p:cNvPr id="9" name="Título 1">
            <a:extLst>
              <a:ext uri="{FF2B5EF4-FFF2-40B4-BE49-F238E27FC236}">
                <a16:creationId xmlns:a16="http://schemas.microsoft.com/office/drawing/2014/main" id="{4E22749E-48A8-40D3-B28C-EFFED6DA47D3}"/>
              </a:ext>
            </a:extLst>
          </p:cNvPr>
          <p:cNvSpPr txBox="1">
            <a:spLocks/>
          </p:cNvSpPr>
          <p:nvPr/>
        </p:nvSpPr>
        <p:spPr>
          <a:xfrm>
            <a:off x="5245815" y="2045137"/>
            <a:ext cx="8686801"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MX" sz="1600" dirty="0"/>
              <a:t>Ejemplo: </a:t>
            </a:r>
          </a:p>
        </p:txBody>
      </p:sp>
      <p:sp>
        <p:nvSpPr>
          <p:cNvPr id="13" name="CuadroTexto 12">
            <a:extLst>
              <a:ext uri="{FF2B5EF4-FFF2-40B4-BE49-F238E27FC236}">
                <a16:creationId xmlns:a16="http://schemas.microsoft.com/office/drawing/2014/main" id="{A723AAE7-DECA-41C4-AF7F-1C24C86AD2A5}"/>
              </a:ext>
            </a:extLst>
          </p:cNvPr>
          <p:cNvSpPr txBox="1"/>
          <p:nvPr/>
        </p:nvSpPr>
        <p:spPr>
          <a:xfrm>
            <a:off x="8889742" y="4038736"/>
            <a:ext cx="3227378" cy="2585323"/>
          </a:xfrm>
          <a:prstGeom prst="rect">
            <a:avLst/>
          </a:prstGeom>
          <a:noFill/>
        </p:spPr>
        <p:txBody>
          <a:bodyPr wrap="square" rtlCol="0">
            <a:spAutoFit/>
          </a:bodyPr>
          <a:lstStyle/>
          <a:p>
            <a:r>
              <a:rPr lang="es-MX" dirty="0"/>
              <a:t>105,855.70</a:t>
            </a:r>
          </a:p>
          <a:p>
            <a:r>
              <a:rPr lang="es-MX" dirty="0"/>
              <a:t>   65,651.08</a:t>
            </a:r>
          </a:p>
          <a:p>
            <a:r>
              <a:rPr lang="es-MX" dirty="0"/>
              <a:t>   40,204.62</a:t>
            </a:r>
          </a:p>
          <a:p>
            <a:r>
              <a:rPr lang="es-MX" dirty="0"/>
              <a:t>           10.88%</a:t>
            </a:r>
          </a:p>
          <a:p>
            <a:r>
              <a:rPr lang="es-MX" dirty="0"/>
              <a:t>      4,374.26</a:t>
            </a:r>
          </a:p>
          <a:p>
            <a:r>
              <a:rPr lang="es-MX" dirty="0"/>
              <a:t>      3,855.14</a:t>
            </a:r>
          </a:p>
          <a:p>
            <a:r>
              <a:rPr lang="es-MX" dirty="0"/>
              <a:t>      8,229.40</a:t>
            </a:r>
          </a:p>
          <a:p>
            <a:r>
              <a:rPr lang="es-MX" dirty="0"/>
              <a:t>              0</a:t>
            </a:r>
          </a:p>
          <a:p>
            <a:r>
              <a:rPr lang="es-MX" dirty="0">
                <a:solidFill>
                  <a:srgbClr val="FF0000"/>
                </a:solidFill>
              </a:rPr>
              <a:t>      8,229.40</a:t>
            </a:r>
          </a:p>
        </p:txBody>
      </p:sp>
      <p:sp>
        <p:nvSpPr>
          <p:cNvPr id="14" name="CuadroTexto 13">
            <a:extLst>
              <a:ext uri="{FF2B5EF4-FFF2-40B4-BE49-F238E27FC236}">
                <a16:creationId xmlns:a16="http://schemas.microsoft.com/office/drawing/2014/main" id="{C46FC5EB-B818-47CC-A447-56DF387E796E}"/>
              </a:ext>
            </a:extLst>
          </p:cNvPr>
          <p:cNvSpPr txBox="1"/>
          <p:nvPr/>
        </p:nvSpPr>
        <p:spPr>
          <a:xfrm>
            <a:off x="6450539" y="2830855"/>
            <a:ext cx="3350643" cy="830997"/>
          </a:xfrm>
          <a:prstGeom prst="rect">
            <a:avLst/>
          </a:prstGeom>
          <a:noFill/>
        </p:spPr>
        <p:txBody>
          <a:bodyPr wrap="square" rtlCol="0">
            <a:spAutoFit/>
          </a:bodyPr>
          <a:lstStyle/>
          <a:p>
            <a:r>
              <a:rPr lang="es-MX" sz="1600" dirty="0">
                <a:solidFill>
                  <a:srgbClr val="FF0000"/>
                </a:solidFill>
              </a:rPr>
              <a:t>Salario Diario                   $ 280</a:t>
            </a:r>
          </a:p>
          <a:p>
            <a:r>
              <a:rPr lang="es-MX" sz="1600" dirty="0">
                <a:solidFill>
                  <a:srgbClr val="FF0000"/>
                </a:solidFill>
              </a:rPr>
              <a:t>Sueldo Anual                   $ 102,200</a:t>
            </a:r>
          </a:p>
          <a:p>
            <a:r>
              <a:rPr lang="es-MX" sz="1600" dirty="0">
                <a:solidFill>
                  <a:srgbClr val="FF0000"/>
                </a:solidFill>
              </a:rPr>
              <a:t>PTU Gravado                    $ 3,655.70 </a:t>
            </a:r>
          </a:p>
        </p:txBody>
      </p:sp>
      <p:cxnSp>
        <p:nvCxnSpPr>
          <p:cNvPr id="6" name="Conector recto de flecha 5">
            <a:extLst>
              <a:ext uri="{FF2B5EF4-FFF2-40B4-BE49-F238E27FC236}">
                <a16:creationId xmlns:a16="http://schemas.microsoft.com/office/drawing/2014/main" id="{D3D7E423-D380-4EF7-9BFD-4807C6172C58}"/>
              </a:ext>
            </a:extLst>
          </p:cNvPr>
          <p:cNvCxnSpPr/>
          <p:nvPr/>
        </p:nvCxnSpPr>
        <p:spPr>
          <a:xfrm>
            <a:off x="9801182" y="3501008"/>
            <a:ext cx="68571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CuadroTexto 6">
            <a:extLst>
              <a:ext uri="{FF2B5EF4-FFF2-40B4-BE49-F238E27FC236}">
                <a16:creationId xmlns:a16="http://schemas.microsoft.com/office/drawing/2014/main" id="{EF6BBDFC-4B41-4970-BC07-31687B85176D}"/>
              </a:ext>
            </a:extLst>
          </p:cNvPr>
          <p:cNvSpPr txBox="1"/>
          <p:nvPr/>
        </p:nvSpPr>
        <p:spPr>
          <a:xfrm>
            <a:off x="10558908" y="3356992"/>
            <a:ext cx="1487541" cy="276999"/>
          </a:xfrm>
          <a:prstGeom prst="rect">
            <a:avLst/>
          </a:prstGeom>
          <a:noFill/>
        </p:spPr>
        <p:txBody>
          <a:bodyPr wrap="square" rtlCol="0">
            <a:spAutoFit/>
          </a:bodyPr>
          <a:lstStyle/>
          <a:p>
            <a:r>
              <a:rPr lang="es-MX" sz="1200" dirty="0"/>
              <a:t>5,000 – 1344.30</a:t>
            </a:r>
          </a:p>
        </p:txBody>
      </p:sp>
    </p:spTree>
    <p:extLst>
      <p:ext uri="{BB962C8B-B14F-4D97-AF65-F5344CB8AC3E}">
        <p14:creationId xmlns:p14="http://schemas.microsoft.com/office/powerpoint/2010/main" val="10202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0ABF7-098F-45FC-959F-CA4CA1DC1FD1}"/>
              </a:ext>
            </a:extLst>
          </p:cNvPr>
          <p:cNvSpPr>
            <a:spLocks noGrp="1"/>
          </p:cNvSpPr>
          <p:nvPr>
            <p:ph type="title"/>
          </p:nvPr>
        </p:nvSpPr>
        <p:spPr>
          <a:xfrm>
            <a:off x="189756" y="-150539"/>
            <a:ext cx="8686801" cy="1066800"/>
          </a:xfrm>
        </p:spPr>
        <p:txBody>
          <a:bodyPr>
            <a:normAutofit/>
          </a:bodyPr>
          <a:lstStyle/>
          <a:p>
            <a:r>
              <a:rPr lang="es-MX" sz="2400" dirty="0"/>
              <a:t>Ejemplo: </a:t>
            </a:r>
          </a:p>
        </p:txBody>
      </p:sp>
      <p:sp>
        <p:nvSpPr>
          <p:cNvPr id="3" name="CuadroTexto 2">
            <a:extLst>
              <a:ext uri="{FF2B5EF4-FFF2-40B4-BE49-F238E27FC236}">
                <a16:creationId xmlns:a16="http://schemas.microsoft.com/office/drawing/2014/main" id="{3D53D50A-B88B-486F-A5B9-0359981F47E6}"/>
              </a:ext>
            </a:extLst>
          </p:cNvPr>
          <p:cNvSpPr txBox="1"/>
          <p:nvPr/>
        </p:nvSpPr>
        <p:spPr>
          <a:xfrm>
            <a:off x="932756" y="1253835"/>
            <a:ext cx="7200800" cy="830997"/>
          </a:xfrm>
          <a:prstGeom prst="rect">
            <a:avLst/>
          </a:prstGeom>
          <a:noFill/>
        </p:spPr>
        <p:txBody>
          <a:bodyPr wrap="square" rtlCol="0">
            <a:spAutoFit/>
          </a:bodyPr>
          <a:lstStyle/>
          <a:p>
            <a:r>
              <a:rPr lang="es-MX" sz="1600" dirty="0">
                <a:solidFill>
                  <a:srgbClr val="FF0000"/>
                </a:solidFill>
              </a:rPr>
              <a:t>Salario Diario                   $ 280</a:t>
            </a:r>
          </a:p>
          <a:p>
            <a:r>
              <a:rPr lang="es-MX" sz="1600" dirty="0">
                <a:solidFill>
                  <a:srgbClr val="FF0000"/>
                </a:solidFill>
              </a:rPr>
              <a:t>Sueldo Anual                   $ 102,200</a:t>
            </a:r>
          </a:p>
          <a:p>
            <a:r>
              <a:rPr lang="es-MX" sz="1600" dirty="0">
                <a:solidFill>
                  <a:srgbClr val="FF0000"/>
                </a:solidFill>
              </a:rPr>
              <a:t>PTU Gravado                    $ 3,655.70</a:t>
            </a:r>
          </a:p>
        </p:txBody>
      </p:sp>
      <p:sp>
        <p:nvSpPr>
          <p:cNvPr id="5" name="CuadroTexto 4">
            <a:extLst>
              <a:ext uri="{FF2B5EF4-FFF2-40B4-BE49-F238E27FC236}">
                <a16:creationId xmlns:a16="http://schemas.microsoft.com/office/drawing/2014/main" id="{FD3FC8D5-6F7F-4A96-8D31-BF2C27F14D5F}"/>
              </a:ext>
            </a:extLst>
          </p:cNvPr>
          <p:cNvSpPr txBox="1"/>
          <p:nvPr/>
        </p:nvSpPr>
        <p:spPr>
          <a:xfrm>
            <a:off x="380372" y="2603343"/>
            <a:ext cx="3227378" cy="2585323"/>
          </a:xfrm>
          <a:prstGeom prst="rect">
            <a:avLst/>
          </a:prstGeom>
          <a:noFill/>
        </p:spPr>
        <p:txBody>
          <a:bodyPr wrap="square" rtlCol="0">
            <a:spAutoFit/>
          </a:bodyPr>
          <a:lstStyle/>
          <a:p>
            <a:r>
              <a:rPr lang="es-MX" dirty="0"/>
              <a:t>Base Gravable + PTU</a:t>
            </a:r>
          </a:p>
          <a:p>
            <a:r>
              <a:rPr lang="es-MX" dirty="0"/>
              <a:t>(-)  Limite Inferior</a:t>
            </a:r>
          </a:p>
          <a:p>
            <a:r>
              <a:rPr lang="es-MX" dirty="0"/>
              <a:t>(=) Excedente Lim </a:t>
            </a:r>
            <a:r>
              <a:rPr lang="es-MX" dirty="0" err="1"/>
              <a:t>Inf</a:t>
            </a:r>
            <a:r>
              <a:rPr lang="es-MX" dirty="0"/>
              <a:t>.</a:t>
            </a:r>
          </a:p>
          <a:p>
            <a:r>
              <a:rPr lang="es-MX" dirty="0"/>
              <a:t>(x) Tasa porcentual Excedente</a:t>
            </a:r>
          </a:p>
          <a:p>
            <a:r>
              <a:rPr lang="es-MX" dirty="0"/>
              <a:t>(=) Impuesto Marginal</a:t>
            </a:r>
          </a:p>
          <a:p>
            <a:r>
              <a:rPr lang="es-MX" dirty="0"/>
              <a:t>(+) Cuota Fija</a:t>
            </a:r>
          </a:p>
          <a:p>
            <a:r>
              <a:rPr lang="es-MX" dirty="0"/>
              <a:t>(=) Impuesto Causado</a:t>
            </a:r>
          </a:p>
          <a:p>
            <a:r>
              <a:rPr lang="es-MX" dirty="0"/>
              <a:t>(-)  Sub. Al empleo</a:t>
            </a:r>
          </a:p>
          <a:p>
            <a:r>
              <a:rPr lang="es-MX" dirty="0"/>
              <a:t>(=)Imp ISR</a:t>
            </a:r>
          </a:p>
        </p:txBody>
      </p:sp>
      <p:pic>
        <p:nvPicPr>
          <p:cNvPr id="6" name="Imagen 5">
            <a:extLst>
              <a:ext uri="{FF2B5EF4-FFF2-40B4-BE49-F238E27FC236}">
                <a16:creationId xmlns:a16="http://schemas.microsoft.com/office/drawing/2014/main" id="{76D92884-10DF-4163-BAF1-F8214B4C2DE6}"/>
              </a:ext>
            </a:extLst>
          </p:cNvPr>
          <p:cNvPicPr>
            <a:picLocks noChangeAspect="1"/>
          </p:cNvPicPr>
          <p:nvPr/>
        </p:nvPicPr>
        <p:blipFill>
          <a:blip r:embed="rId2"/>
          <a:stretch>
            <a:fillRect/>
          </a:stretch>
        </p:blipFill>
        <p:spPr>
          <a:xfrm>
            <a:off x="5302324" y="1292553"/>
            <a:ext cx="6408712" cy="5026566"/>
          </a:xfrm>
          <a:prstGeom prst="rect">
            <a:avLst/>
          </a:prstGeom>
        </p:spPr>
      </p:pic>
      <p:sp>
        <p:nvSpPr>
          <p:cNvPr id="7" name="CuadroTexto 6">
            <a:extLst>
              <a:ext uri="{FF2B5EF4-FFF2-40B4-BE49-F238E27FC236}">
                <a16:creationId xmlns:a16="http://schemas.microsoft.com/office/drawing/2014/main" id="{C8B57A30-7859-4350-952F-551BE3488BFA}"/>
              </a:ext>
            </a:extLst>
          </p:cNvPr>
          <p:cNvSpPr txBox="1"/>
          <p:nvPr/>
        </p:nvSpPr>
        <p:spPr>
          <a:xfrm>
            <a:off x="2131586" y="2593195"/>
            <a:ext cx="2952328" cy="2585323"/>
          </a:xfrm>
          <a:prstGeom prst="rect">
            <a:avLst/>
          </a:prstGeom>
          <a:noFill/>
        </p:spPr>
        <p:txBody>
          <a:bodyPr wrap="square" rtlCol="0">
            <a:spAutoFit/>
          </a:bodyPr>
          <a:lstStyle/>
          <a:p>
            <a:pPr algn="r"/>
            <a:r>
              <a:rPr lang="es-MX" dirty="0"/>
              <a:t>102,200.00</a:t>
            </a:r>
          </a:p>
          <a:p>
            <a:pPr algn="r"/>
            <a:r>
              <a:rPr lang="es-MX" dirty="0"/>
              <a:t>  65,651.08</a:t>
            </a:r>
          </a:p>
          <a:p>
            <a:pPr algn="r"/>
            <a:r>
              <a:rPr lang="es-MX" dirty="0"/>
              <a:t>  36,548.92                        10.88%</a:t>
            </a:r>
          </a:p>
          <a:p>
            <a:pPr algn="r"/>
            <a:r>
              <a:rPr lang="es-MX" dirty="0"/>
              <a:t>     3,976,52</a:t>
            </a:r>
          </a:p>
          <a:p>
            <a:pPr algn="r"/>
            <a:r>
              <a:rPr lang="es-MX" dirty="0"/>
              <a:t>     3,855.14</a:t>
            </a:r>
          </a:p>
          <a:p>
            <a:pPr algn="r"/>
            <a:r>
              <a:rPr lang="es-MX" dirty="0"/>
              <a:t>     7,831.66</a:t>
            </a:r>
          </a:p>
          <a:p>
            <a:pPr algn="r"/>
            <a:r>
              <a:rPr lang="es-MX" dirty="0"/>
              <a:t>               0</a:t>
            </a:r>
          </a:p>
          <a:p>
            <a:pPr algn="r"/>
            <a:r>
              <a:rPr lang="es-MX" dirty="0"/>
              <a:t>     </a:t>
            </a:r>
            <a:r>
              <a:rPr lang="es-MX" dirty="0">
                <a:solidFill>
                  <a:srgbClr val="FF0000"/>
                </a:solidFill>
              </a:rPr>
              <a:t>7,831.66</a:t>
            </a:r>
          </a:p>
        </p:txBody>
      </p:sp>
      <p:sp>
        <p:nvSpPr>
          <p:cNvPr id="8" name="CuadroTexto 7">
            <a:extLst>
              <a:ext uri="{FF2B5EF4-FFF2-40B4-BE49-F238E27FC236}">
                <a16:creationId xmlns:a16="http://schemas.microsoft.com/office/drawing/2014/main" id="{02CF9EBA-F718-4F7B-B3DD-BA79176C0517}"/>
              </a:ext>
            </a:extLst>
          </p:cNvPr>
          <p:cNvSpPr txBox="1"/>
          <p:nvPr/>
        </p:nvSpPr>
        <p:spPr>
          <a:xfrm>
            <a:off x="932756" y="5291929"/>
            <a:ext cx="4104456" cy="1200329"/>
          </a:xfrm>
          <a:prstGeom prst="rect">
            <a:avLst/>
          </a:prstGeom>
          <a:noFill/>
        </p:spPr>
        <p:txBody>
          <a:bodyPr wrap="square" rtlCol="0">
            <a:spAutoFit/>
          </a:bodyPr>
          <a:lstStyle/>
          <a:p>
            <a:pPr algn="ctr"/>
            <a:r>
              <a:rPr lang="es-MX" sz="2400" dirty="0">
                <a:solidFill>
                  <a:srgbClr val="FF0000"/>
                </a:solidFill>
              </a:rPr>
              <a:t>ISR NETO</a:t>
            </a:r>
          </a:p>
          <a:p>
            <a:pPr algn="ctr"/>
            <a:r>
              <a:rPr lang="es-MX" sz="2400" dirty="0">
                <a:solidFill>
                  <a:srgbClr val="0070C0"/>
                </a:solidFill>
              </a:rPr>
              <a:t>8,229.40 – 7,831.66 = </a:t>
            </a:r>
          </a:p>
          <a:p>
            <a:pPr algn="ctr"/>
            <a:r>
              <a:rPr lang="es-MX" sz="2400" b="1" dirty="0">
                <a:solidFill>
                  <a:srgbClr val="FF0000"/>
                </a:solidFill>
              </a:rPr>
              <a:t>$</a:t>
            </a:r>
            <a:r>
              <a:rPr lang="es-MX" sz="2400" dirty="0">
                <a:solidFill>
                  <a:srgbClr val="0070C0"/>
                </a:solidFill>
              </a:rPr>
              <a:t> </a:t>
            </a:r>
            <a:r>
              <a:rPr lang="es-MX" sz="2400" b="1" dirty="0">
                <a:solidFill>
                  <a:srgbClr val="FF0000"/>
                </a:solidFill>
              </a:rPr>
              <a:t>397.74</a:t>
            </a:r>
          </a:p>
        </p:txBody>
      </p:sp>
    </p:spTree>
    <p:extLst>
      <p:ext uri="{BB962C8B-B14F-4D97-AF65-F5344CB8AC3E}">
        <p14:creationId xmlns:p14="http://schemas.microsoft.com/office/powerpoint/2010/main" val="108095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C437B-3D35-4249-BE06-596A872EE3FB}"/>
              </a:ext>
            </a:extLst>
          </p:cNvPr>
          <p:cNvSpPr>
            <a:spLocks noGrp="1"/>
          </p:cNvSpPr>
          <p:nvPr>
            <p:ph type="title"/>
          </p:nvPr>
        </p:nvSpPr>
        <p:spPr>
          <a:xfrm>
            <a:off x="405780" y="476672"/>
            <a:ext cx="8686801" cy="1066800"/>
          </a:xfrm>
        </p:spPr>
        <p:txBody>
          <a:bodyPr/>
          <a:lstStyle/>
          <a:p>
            <a:r>
              <a:rPr lang="es-MX" dirty="0"/>
              <a:t>¿De cuánto son las multas si no se pagan las utilidades?</a:t>
            </a:r>
          </a:p>
        </p:txBody>
      </p:sp>
      <p:sp>
        <p:nvSpPr>
          <p:cNvPr id="3" name="Marcador de contenido 2">
            <a:extLst>
              <a:ext uri="{FF2B5EF4-FFF2-40B4-BE49-F238E27FC236}">
                <a16:creationId xmlns:a16="http://schemas.microsoft.com/office/drawing/2014/main" id="{5982D4C1-7211-4744-AA37-74C4579FC6EB}"/>
              </a:ext>
            </a:extLst>
          </p:cNvPr>
          <p:cNvSpPr>
            <a:spLocks noGrp="1"/>
          </p:cNvSpPr>
          <p:nvPr>
            <p:ph idx="1"/>
          </p:nvPr>
        </p:nvSpPr>
        <p:spPr>
          <a:xfrm>
            <a:off x="830748" y="2190328"/>
            <a:ext cx="5624567" cy="4191000"/>
          </a:xfrm>
        </p:spPr>
        <p:txBody>
          <a:bodyPr/>
          <a:lstStyle/>
          <a:p>
            <a:pPr algn="just"/>
            <a:r>
              <a:rPr lang="es-MX" dirty="0">
                <a:solidFill>
                  <a:schemeClr val="tx1"/>
                </a:solidFill>
                <a:latin typeface="Calibri" panose="020F0502020204030204" pitchFamily="34" charset="0"/>
                <a:cs typeface="Calibri" panose="020F0502020204030204" pitchFamily="34" charset="0"/>
              </a:rPr>
              <a:t>La Procuraduría Federal de la Defensa del Trabajo estableció que no pagar las utilidades conlleva a multas que van de los 50 a los 5000 salarios mínimos vigentes.</a:t>
            </a:r>
          </a:p>
        </p:txBody>
      </p:sp>
      <p:pic>
        <p:nvPicPr>
          <p:cNvPr id="5" name="Imagen 4">
            <a:extLst>
              <a:ext uri="{FF2B5EF4-FFF2-40B4-BE49-F238E27FC236}">
                <a16:creationId xmlns:a16="http://schemas.microsoft.com/office/drawing/2014/main" id="{00C828FA-5132-48C5-8D9B-668D47A78ED6}"/>
              </a:ext>
            </a:extLst>
          </p:cNvPr>
          <p:cNvPicPr>
            <a:picLocks noChangeAspect="1"/>
          </p:cNvPicPr>
          <p:nvPr/>
        </p:nvPicPr>
        <p:blipFill>
          <a:blip r:embed="rId2"/>
          <a:stretch>
            <a:fillRect/>
          </a:stretch>
        </p:blipFill>
        <p:spPr>
          <a:xfrm>
            <a:off x="6474863" y="2204864"/>
            <a:ext cx="3277150" cy="1966290"/>
          </a:xfrm>
          <a:prstGeom prst="rect">
            <a:avLst/>
          </a:prstGeom>
          <a:ln>
            <a:noFill/>
          </a:ln>
          <a:effectLst>
            <a:softEdge rad="112500"/>
          </a:effectLst>
        </p:spPr>
      </p:pic>
      <p:pic>
        <p:nvPicPr>
          <p:cNvPr id="6" name="Imagen 5">
            <a:extLst>
              <a:ext uri="{FF2B5EF4-FFF2-40B4-BE49-F238E27FC236}">
                <a16:creationId xmlns:a16="http://schemas.microsoft.com/office/drawing/2014/main" id="{C340A744-E53F-4899-9673-624B4607717B}"/>
              </a:ext>
            </a:extLst>
          </p:cNvPr>
          <p:cNvPicPr>
            <a:picLocks noChangeAspect="1"/>
          </p:cNvPicPr>
          <p:nvPr/>
        </p:nvPicPr>
        <p:blipFill>
          <a:blip r:embed="rId3"/>
          <a:stretch>
            <a:fillRect/>
          </a:stretch>
        </p:blipFill>
        <p:spPr>
          <a:xfrm>
            <a:off x="830748" y="5229200"/>
            <a:ext cx="2096429" cy="807474"/>
          </a:xfrm>
          <a:prstGeom prst="rect">
            <a:avLst/>
          </a:prstGeom>
        </p:spPr>
      </p:pic>
    </p:spTree>
    <p:extLst>
      <p:ext uri="{BB962C8B-B14F-4D97-AF65-F5344CB8AC3E}">
        <p14:creationId xmlns:p14="http://schemas.microsoft.com/office/powerpoint/2010/main" val="192137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CD067-80B6-47C6-9FDA-56261AEAE4DD}"/>
              </a:ext>
            </a:extLst>
          </p:cNvPr>
          <p:cNvSpPr>
            <a:spLocks noGrp="1"/>
          </p:cNvSpPr>
          <p:nvPr>
            <p:ph type="title"/>
          </p:nvPr>
        </p:nvSpPr>
        <p:spPr>
          <a:xfrm>
            <a:off x="477788" y="908720"/>
            <a:ext cx="8845624" cy="1295400"/>
          </a:xfrm>
        </p:spPr>
        <p:txBody>
          <a:bodyPr/>
          <a:lstStyle/>
          <a:p>
            <a:r>
              <a:rPr lang="es-MX" dirty="0"/>
              <a:t>¿Cómo será el reparto de utilidades con el acuerdo sobre outsourcing?</a:t>
            </a:r>
          </a:p>
        </p:txBody>
      </p:sp>
      <p:sp>
        <p:nvSpPr>
          <p:cNvPr id="3" name="Marcador de contenido 2">
            <a:extLst>
              <a:ext uri="{FF2B5EF4-FFF2-40B4-BE49-F238E27FC236}">
                <a16:creationId xmlns:a16="http://schemas.microsoft.com/office/drawing/2014/main" id="{596D855E-28AE-416B-9EA6-28A747245F3C}"/>
              </a:ext>
            </a:extLst>
          </p:cNvPr>
          <p:cNvSpPr>
            <a:spLocks noGrp="1"/>
          </p:cNvSpPr>
          <p:nvPr>
            <p:ph idx="1"/>
          </p:nvPr>
        </p:nvSpPr>
        <p:spPr>
          <a:xfrm>
            <a:off x="1044600" y="2630389"/>
            <a:ext cx="8686801" cy="4191000"/>
          </a:xfrm>
        </p:spPr>
        <p:txBody>
          <a:bodyPr/>
          <a:lstStyle/>
          <a:p>
            <a:pPr algn="just"/>
            <a:r>
              <a:rPr lang="es-MX" dirty="0">
                <a:solidFill>
                  <a:schemeClr val="tx1"/>
                </a:solidFill>
                <a:latin typeface="Calibri" panose="020F0502020204030204" pitchFamily="34" charset="0"/>
                <a:cs typeface="Calibri" panose="020F0502020204030204" pitchFamily="34" charset="0"/>
              </a:rPr>
              <a:t>El Gobierno federal, empresas y sindicatos llegaron esta semana a un acuerdo sobre outsourcing (subcontratación) y reparto de utilidades.</a:t>
            </a:r>
          </a:p>
          <a:p>
            <a:pPr algn="just"/>
            <a:r>
              <a:rPr lang="es-MX" dirty="0">
                <a:solidFill>
                  <a:schemeClr val="tx1"/>
                </a:solidFill>
                <a:latin typeface="Calibri" panose="020F0502020204030204" pitchFamily="34" charset="0"/>
                <a:cs typeface="Calibri" panose="020F0502020204030204" pitchFamily="34" charset="0"/>
              </a:rPr>
              <a:t>En cuanto </a:t>
            </a:r>
            <a:r>
              <a:rPr lang="es-MX">
                <a:solidFill>
                  <a:schemeClr val="tx1"/>
                </a:solidFill>
                <a:latin typeface="Calibri" panose="020F0502020204030204" pitchFamily="34" charset="0"/>
                <a:cs typeface="Calibri" panose="020F0502020204030204" pitchFamily="34" charset="0"/>
              </a:rPr>
              <a:t>a la segunda </a:t>
            </a:r>
            <a:r>
              <a:rPr lang="es-MX" dirty="0">
                <a:solidFill>
                  <a:schemeClr val="tx1"/>
                </a:solidFill>
                <a:latin typeface="Calibri" panose="020F0502020204030204" pitchFamily="34" charset="0"/>
                <a:cs typeface="Calibri" panose="020F0502020204030204" pitchFamily="34" charset="0"/>
              </a:rPr>
              <a:t>estipularon la creación de dos modalidades para el cálculo de la Participación de los Trabajadores en las Utilidades (PTU), para evitar principalmente posibles distorsiones en empresas de uso intensivo de capital.</a:t>
            </a:r>
          </a:p>
          <a:p>
            <a:pPr algn="just"/>
            <a:r>
              <a:rPr lang="es-MX" dirty="0">
                <a:solidFill>
                  <a:schemeClr val="tx1"/>
                </a:solidFill>
                <a:latin typeface="Calibri" panose="020F0502020204030204" pitchFamily="34" charset="0"/>
                <a:cs typeface="Calibri" panose="020F0502020204030204" pitchFamily="34" charset="0"/>
              </a:rPr>
              <a:t>Pactaron agregar al Artículo 127 de la Ley Federal del Trabajo (LFT) la Fracción VIII que fija el tope para la PTU.</a:t>
            </a:r>
          </a:p>
          <a:p>
            <a:endParaRPr lang="es-MX" dirty="0"/>
          </a:p>
        </p:txBody>
      </p:sp>
      <p:pic>
        <p:nvPicPr>
          <p:cNvPr id="4" name="Imagen 3">
            <a:extLst>
              <a:ext uri="{FF2B5EF4-FFF2-40B4-BE49-F238E27FC236}">
                <a16:creationId xmlns:a16="http://schemas.microsoft.com/office/drawing/2014/main" id="{829B63A7-8CA5-4CCE-AA04-021403F0AF9B}"/>
              </a:ext>
            </a:extLst>
          </p:cNvPr>
          <p:cNvPicPr>
            <a:picLocks noChangeAspect="1"/>
          </p:cNvPicPr>
          <p:nvPr/>
        </p:nvPicPr>
        <p:blipFill>
          <a:blip r:embed="rId2"/>
          <a:stretch>
            <a:fillRect/>
          </a:stretch>
        </p:blipFill>
        <p:spPr>
          <a:xfrm>
            <a:off x="8549283" y="304801"/>
            <a:ext cx="2096429" cy="807474"/>
          </a:xfrm>
          <a:prstGeom prst="rect">
            <a:avLst/>
          </a:prstGeom>
        </p:spPr>
      </p:pic>
    </p:spTree>
    <p:extLst>
      <p:ext uri="{BB962C8B-B14F-4D97-AF65-F5344CB8AC3E}">
        <p14:creationId xmlns:p14="http://schemas.microsoft.com/office/powerpoint/2010/main" val="17221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A4FE171-E987-4EDD-BFCE-448BB7C7E7A5}"/>
              </a:ext>
            </a:extLst>
          </p:cNvPr>
          <p:cNvSpPr>
            <a:spLocks noGrp="1"/>
          </p:cNvSpPr>
          <p:nvPr>
            <p:ph idx="1"/>
          </p:nvPr>
        </p:nvSpPr>
        <p:spPr/>
        <p:txBody>
          <a:bodyPr/>
          <a:lstStyle/>
          <a:p>
            <a:r>
              <a:rPr lang="es-MX" dirty="0">
                <a:solidFill>
                  <a:schemeClr val="tx1"/>
                </a:solidFill>
                <a:latin typeface="Calibri" panose="020F0502020204030204" pitchFamily="34" charset="0"/>
                <a:cs typeface="Calibri" panose="020F0502020204030204" pitchFamily="34" charset="0"/>
              </a:rPr>
              <a:t>Art. 127: El derecho de los trabajadores a participar en el reparto de utilidades se ajustará a las normas siguientes:</a:t>
            </a:r>
          </a:p>
          <a:p>
            <a:endParaRPr lang="es-MX" dirty="0"/>
          </a:p>
        </p:txBody>
      </p:sp>
      <p:pic>
        <p:nvPicPr>
          <p:cNvPr id="1026" name="Imagen 2">
            <a:extLst>
              <a:ext uri="{FF2B5EF4-FFF2-40B4-BE49-F238E27FC236}">
                <a16:creationId xmlns:a16="http://schemas.microsoft.com/office/drawing/2014/main" id="{EBBF70F6-41DD-4A11-BA0C-E2A0C57D7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8148" y="3140968"/>
            <a:ext cx="5832648" cy="195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09FB3D5B-08B5-404E-B42A-A6E2833E32B3}"/>
              </a:ext>
            </a:extLst>
          </p:cNvPr>
          <p:cNvPicPr>
            <a:picLocks noChangeAspect="1"/>
          </p:cNvPicPr>
          <p:nvPr/>
        </p:nvPicPr>
        <p:blipFill>
          <a:blip r:embed="rId3"/>
          <a:stretch>
            <a:fillRect/>
          </a:stretch>
        </p:blipFill>
        <p:spPr>
          <a:xfrm>
            <a:off x="8549283" y="304801"/>
            <a:ext cx="2096429" cy="807474"/>
          </a:xfrm>
          <a:prstGeom prst="rect">
            <a:avLst/>
          </a:prstGeom>
        </p:spPr>
      </p:pic>
    </p:spTree>
    <p:extLst>
      <p:ext uri="{BB962C8B-B14F-4D97-AF65-F5344CB8AC3E}">
        <p14:creationId xmlns:p14="http://schemas.microsoft.com/office/powerpoint/2010/main" val="358603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E5A30-09F6-4DC4-9179-06F5161CE9B6}"/>
              </a:ext>
            </a:extLst>
          </p:cNvPr>
          <p:cNvSpPr>
            <a:spLocks noGrp="1"/>
          </p:cNvSpPr>
          <p:nvPr>
            <p:ph type="title"/>
          </p:nvPr>
        </p:nvSpPr>
        <p:spPr>
          <a:xfrm>
            <a:off x="1390971" y="476672"/>
            <a:ext cx="8686801" cy="1066800"/>
          </a:xfrm>
        </p:spPr>
        <p:txBody>
          <a:bodyPr>
            <a:normAutofit/>
          </a:bodyPr>
          <a:lstStyle/>
          <a:p>
            <a:r>
              <a:rPr lang="es-MX" sz="4000" dirty="0"/>
              <a:t>Práctica</a:t>
            </a:r>
          </a:p>
        </p:txBody>
      </p:sp>
      <p:pic>
        <p:nvPicPr>
          <p:cNvPr id="4" name="Marcador de contenido 3">
            <a:extLst>
              <a:ext uri="{FF2B5EF4-FFF2-40B4-BE49-F238E27FC236}">
                <a16:creationId xmlns:a16="http://schemas.microsoft.com/office/drawing/2014/main" id="{F9634870-6E60-46D8-934F-C973979E11C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0745" t="357" r="16129" b="53251"/>
          <a:stretch/>
        </p:blipFill>
        <p:spPr>
          <a:xfrm>
            <a:off x="5734372" y="2348880"/>
            <a:ext cx="3046361" cy="3216232"/>
          </a:xfrm>
          <a:prstGeom prst="rect">
            <a:avLst/>
          </a:prstGeom>
        </p:spPr>
      </p:pic>
      <p:pic>
        <p:nvPicPr>
          <p:cNvPr id="5" name="Imagen 4">
            <a:extLst>
              <a:ext uri="{FF2B5EF4-FFF2-40B4-BE49-F238E27FC236}">
                <a16:creationId xmlns:a16="http://schemas.microsoft.com/office/drawing/2014/main" id="{4480158F-594B-49A6-ACBB-F7560386A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5294" y="3244969"/>
            <a:ext cx="3254986" cy="1424054"/>
          </a:xfrm>
          <a:prstGeom prst="rect">
            <a:avLst/>
          </a:prstGeom>
        </p:spPr>
      </p:pic>
      <p:pic>
        <p:nvPicPr>
          <p:cNvPr id="6" name="Imagen 5">
            <a:extLst>
              <a:ext uri="{FF2B5EF4-FFF2-40B4-BE49-F238E27FC236}">
                <a16:creationId xmlns:a16="http://schemas.microsoft.com/office/drawing/2014/main" id="{29AB519C-E322-47FE-B51A-5EF799FE20A5}"/>
              </a:ext>
            </a:extLst>
          </p:cNvPr>
          <p:cNvPicPr>
            <a:picLocks noChangeAspect="1"/>
          </p:cNvPicPr>
          <p:nvPr/>
        </p:nvPicPr>
        <p:blipFill>
          <a:blip r:embed="rId4"/>
          <a:stretch>
            <a:fillRect/>
          </a:stretch>
        </p:blipFill>
        <p:spPr>
          <a:xfrm>
            <a:off x="8232503" y="383513"/>
            <a:ext cx="2565351" cy="988087"/>
          </a:xfrm>
          <a:prstGeom prst="rect">
            <a:avLst/>
          </a:prstGeom>
        </p:spPr>
      </p:pic>
    </p:spTree>
    <p:extLst>
      <p:ext uri="{BB962C8B-B14F-4D97-AF65-F5344CB8AC3E}">
        <p14:creationId xmlns:p14="http://schemas.microsoft.com/office/powerpoint/2010/main" val="270782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94012" y="916413"/>
            <a:ext cx="5029200" cy="792088"/>
          </a:xfrm>
        </p:spPr>
        <p:txBody>
          <a:bodyPr rtlCol="0"/>
          <a:lstStyle/>
          <a:p>
            <a:pPr rtl="0"/>
            <a:r>
              <a:rPr lang="es-ES" dirty="0"/>
              <a:t>Temario:</a:t>
            </a:r>
          </a:p>
        </p:txBody>
      </p:sp>
      <p:sp>
        <p:nvSpPr>
          <p:cNvPr id="3" name="Subtítulo 2"/>
          <p:cNvSpPr>
            <a:spLocks noGrp="1"/>
          </p:cNvSpPr>
          <p:nvPr>
            <p:ph type="subTitle" idx="1"/>
          </p:nvPr>
        </p:nvSpPr>
        <p:spPr>
          <a:xfrm>
            <a:off x="549796" y="2098583"/>
            <a:ext cx="8568952" cy="4248472"/>
          </a:xfrm>
        </p:spPr>
        <p:txBody>
          <a:bodyPr rtlCol="0">
            <a:normAutofit/>
          </a:bodyPr>
          <a:lstStyle/>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Marco teórico.</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Revisión de conceptos y trabajadores.</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Cálculo general de P.T.U.</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Revisión del cálculo en afectaciones</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Cálculo de PTU de trabajadores inactivos.</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Cálculo manual de PTU</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Revisión de reporte del calculo de PTU</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Uso y creación de filtro para timbrado independiente de PTU</a:t>
            </a:r>
          </a:p>
          <a:p>
            <a:pPr marL="457200" indent="-457200" rtl="0">
              <a:buFont typeface="+mj-lt"/>
              <a:buAutoNum type="arabicPeriod"/>
            </a:pPr>
            <a:r>
              <a:rPr lang="es-ES" sz="2000" dirty="0">
                <a:solidFill>
                  <a:srgbClr val="0070C0"/>
                </a:solidFill>
                <a:latin typeface="Calibri" panose="020F0502020204030204" pitchFamily="34" charset="0"/>
                <a:cs typeface="Calibri" panose="020F0502020204030204" pitchFamily="34" charset="0"/>
              </a:rPr>
              <a:t>Tips y recomendaciones en caso de errores.</a:t>
            </a:r>
          </a:p>
        </p:txBody>
      </p:sp>
      <p:pic>
        <p:nvPicPr>
          <p:cNvPr id="4" name="Imagen 3">
            <a:extLst>
              <a:ext uri="{FF2B5EF4-FFF2-40B4-BE49-F238E27FC236}">
                <a16:creationId xmlns:a16="http://schemas.microsoft.com/office/drawing/2014/main" id="{08C130EE-59F6-4494-BF8B-ACEF38B08C0E}"/>
              </a:ext>
            </a:extLst>
          </p:cNvPr>
          <p:cNvPicPr>
            <a:picLocks noChangeAspect="1"/>
          </p:cNvPicPr>
          <p:nvPr/>
        </p:nvPicPr>
        <p:blipFill>
          <a:blip r:embed="rId3"/>
          <a:stretch>
            <a:fillRect/>
          </a:stretch>
        </p:blipFill>
        <p:spPr>
          <a:xfrm>
            <a:off x="6806295" y="548681"/>
            <a:ext cx="2096429" cy="807474"/>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2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Agregar un título de diapositiva (5)</a:t>
            </a:r>
          </a:p>
        </p:txBody>
      </p:sp>
      <p:pic>
        <p:nvPicPr>
          <p:cNvPr id="6" name="Marcador de posición de imagen 5">
            <a:extLst>
              <a:ext uri="{FF2B5EF4-FFF2-40B4-BE49-F238E27FC236}">
                <a16:creationId xmlns:a16="http://schemas.microsoft.com/office/drawing/2014/main" id="{B862D6C1-285F-43BD-AE72-A9EE83EDF8F4}"/>
              </a:ext>
            </a:extLst>
          </p:cNvPr>
          <p:cNvPicPr>
            <a:picLocks noGrp="1" noChangeAspect="1"/>
          </p:cNvPicPr>
          <p:nvPr>
            <p:ph type="pic" idx="1"/>
          </p:nvPr>
        </p:nvPicPr>
        <p:blipFill>
          <a:blip r:embed="rId3"/>
          <a:srcRect l="12572" r="12572"/>
          <a:stretch>
            <a:fillRect/>
          </a:stretch>
        </p:blipFill>
        <p:spPr>
          <a:xfrm>
            <a:off x="0" y="0"/>
            <a:ext cx="12188825" cy="6858000"/>
          </a:xfrm>
        </p:spPr>
      </p:pic>
      <p:pic>
        <p:nvPicPr>
          <p:cNvPr id="7" name="Imagen 6">
            <a:extLst>
              <a:ext uri="{FF2B5EF4-FFF2-40B4-BE49-F238E27FC236}">
                <a16:creationId xmlns:a16="http://schemas.microsoft.com/office/drawing/2014/main" id="{F5BAAB84-49DE-43B2-A31F-355170D20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5952" y="807335"/>
            <a:ext cx="7367186" cy="5745639"/>
          </a:xfrm>
          <a:prstGeom prst="rect">
            <a:avLst/>
          </a:prstGeom>
        </p:spPr>
      </p:pic>
      <p:sp>
        <p:nvSpPr>
          <p:cNvPr id="8" name="Título 1">
            <a:extLst>
              <a:ext uri="{FF2B5EF4-FFF2-40B4-BE49-F238E27FC236}">
                <a16:creationId xmlns:a16="http://schemas.microsoft.com/office/drawing/2014/main" id="{EA68A3BF-5C12-425F-8C36-C1AB45737EDD}"/>
              </a:ext>
            </a:extLst>
          </p:cNvPr>
          <p:cNvSpPr txBox="1">
            <a:spLocks/>
          </p:cNvSpPr>
          <p:nvPr/>
        </p:nvSpPr>
        <p:spPr>
          <a:xfrm>
            <a:off x="1269876" y="548681"/>
            <a:ext cx="5029200" cy="792088"/>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ES" dirty="0"/>
              <a:t>Preguntas</a:t>
            </a:r>
          </a:p>
        </p:txBody>
      </p:sp>
      <p:pic>
        <p:nvPicPr>
          <p:cNvPr id="9" name="Imagen 8">
            <a:extLst>
              <a:ext uri="{FF2B5EF4-FFF2-40B4-BE49-F238E27FC236}">
                <a16:creationId xmlns:a16="http://schemas.microsoft.com/office/drawing/2014/main" id="{E7C4763E-22AC-45A8-A5A8-73ABDF1898C6}"/>
              </a:ext>
            </a:extLst>
          </p:cNvPr>
          <p:cNvPicPr>
            <a:picLocks noChangeAspect="1"/>
          </p:cNvPicPr>
          <p:nvPr/>
        </p:nvPicPr>
        <p:blipFill>
          <a:blip r:embed="rId5"/>
          <a:stretch>
            <a:fillRect/>
          </a:stretch>
        </p:blipFill>
        <p:spPr>
          <a:xfrm>
            <a:off x="7824465" y="3680155"/>
            <a:ext cx="4208708" cy="1621053"/>
          </a:xfrm>
          <a:prstGeom prst="rect">
            <a:avLst/>
          </a:prstGeom>
        </p:spPr>
      </p:pic>
    </p:spTree>
    <p:extLst>
      <p:ext uri="{BB962C8B-B14F-4D97-AF65-F5344CB8AC3E}">
        <p14:creationId xmlns:p14="http://schemas.microsoft.com/office/powerpoint/2010/main" val="26005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dirty="0"/>
              <a:t>Agregar un título de diapositiva (5)</a:t>
            </a:r>
          </a:p>
        </p:txBody>
      </p:sp>
      <p:pic>
        <p:nvPicPr>
          <p:cNvPr id="6" name="Marcador de posición de imagen 5">
            <a:extLst>
              <a:ext uri="{FF2B5EF4-FFF2-40B4-BE49-F238E27FC236}">
                <a16:creationId xmlns:a16="http://schemas.microsoft.com/office/drawing/2014/main" id="{B862D6C1-285F-43BD-AE72-A9EE83EDF8F4}"/>
              </a:ext>
            </a:extLst>
          </p:cNvPr>
          <p:cNvPicPr>
            <a:picLocks noGrp="1" noChangeAspect="1"/>
          </p:cNvPicPr>
          <p:nvPr>
            <p:ph type="pic" idx="1"/>
          </p:nvPr>
        </p:nvPicPr>
        <p:blipFill>
          <a:blip r:embed="rId3"/>
          <a:srcRect l="12572" r="12572"/>
          <a:stretch>
            <a:fillRect/>
          </a:stretch>
        </p:blipFill>
        <p:spPr>
          <a:xfrm>
            <a:off x="0" y="0"/>
            <a:ext cx="12188825" cy="6858000"/>
          </a:xfrm>
        </p:spPr>
      </p:pic>
      <p:pic>
        <p:nvPicPr>
          <p:cNvPr id="4" name="Imagen 3">
            <a:extLst>
              <a:ext uri="{FF2B5EF4-FFF2-40B4-BE49-F238E27FC236}">
                <a16:creationId xmlns:a16="http://schemas.microsoft.com/office/drawing/2014/main" id="{87F5A3FC-FD66-4FD8-B57A-0781CB5FE883}"/>
              </a:ext>
            </a:extLst>
          </p:cNvPr>
          <p:cNvPicPr>
            <a:picLocks noChangeAspect="1"/>
          </p:cNvPicPr>
          <p:nvPr/>
        </p:nvPicPr>
        <p:blipFill>
          <a:blip r:embed="rId4"/>
          <a:stretch>
            <a:fillRect/>
          </a:stretch>
        </p:blipFill>
        <p:spPr>
          <a:xfrm>
            <a:off x="3390028" y="1031432"/>
            <a:ext cx="6985703" cy="5484579"/>
          </a:xfrm>
          <a:prstGeom prst="rect">
            <a:avLst/>
          </a:prstGeom>
        </p:spPr>
      </p:pic>
      <p:sp>
        <p:nvSpPr>
          <p:cNvPr id="21" name="Google Shape;403;p38">
            <a:extLst>
              <a:ext uri="{FF2B5EF4-FFF2-40B4-BE49-F238E27FC236}">
                <a16:creationId xmlns:a16="http://schemas.microsoft.com/office/drawing/2014/main" id="{4AD69DE7-AFA3-4CFB-BC83-90DA5C08FE69}"/>
              </a:ext>
            </a:extLst>
          </p:cNvPr>
          <p:cNvSpPr txBox="1">
            <a:spLocks/>
          </p:cNvSpPr>
          <p:nvPr/>
        </p:nvSpPr>
        <p:spPr>
          <a:xfrm>
            <a:off x="215285" y="458073"/>
            <a:ext cx="4897565" cy="134804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1pPr>
            <a:lvl2pPr marR="0" lvl="1"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2pPr>
            <a:lvl3pPr marR="0" lvl="2"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3pPr>
            <a:lvl4pPr marR="0" lvl="3"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4pPr>
            <a:lvl5pPr marR="0" lvl="4"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5pPr>
            <a:lvl6pPr marR="0" lvl="5"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6pPr>
            <a:lvl7pPr marR="0" lvl="6"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7pPr>
            <a:lvl8pPr marR="0" lvl="7"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8pPr>
            <a:lvl9pPr marR="0" lvl="8" algn="l" rtl="0">
              <a:lnSpc>
                <a:spcPct val="100000"/>
              </a:lnSpc>
              <a:spcBef>
                <a:spcPts val="0"/>
              </a:spcBef>
              <a:spcAft>
                <a:spcPts val="0"/>
              </a:spcAft>
              <a:buClr>
                <a:srgbClr val="FFFFFF"/>
              </a:buClr>
              <a:buSzPts val="3000"/>
              <a:buFont typeface="Hind"/>
              <a:buNone/>
              <a:defRPr sz="3000" b="1" i="0" u="none" strike="noStrike" cap="none">
                <a:solidFill>
                  <a:srgbClr val="FFFFFF"/>
                </a:solidFill>
                <a:latin typeface="Hind"/>
                <a:ea typeface="Hind"/>
                <a:cs typeface="Hind"/>
                <a:sym typeface="Hind"/>
              </a:defRPr>
            </a:lvl9pPr>
          </a:lstStyle>
          <a:p>
            <a:r>
              <a:rPr lang="es-MX" sz="7200" dirty="0">
                <a:solidFill>
                  <a:schemeClr val="accent1">
                    <a:lumMod val="50000"/>
                  </a:schemeClr>
                </a:solidFill>
              </a:rPr>
              <a:t>GRACIAS</a:t>
            </a:r>
          </a:p>
        </p:txBody>
      </p:sp>
      <p:pic>
        <p:nvPicPr>
          <p:cNvPr id="22" name="Imagen 21">
            <a:extLst>
              <a:ext uri="{FF2B5EF4-FFF2-40B4-BE49-F238E27FC236}">
                <a16:creationId xmlns:a16="http://schemas.microsoft.com/office/drawing/2014/main" id="{EFC7A3E6-99A3-4478-8AE7-DBA8781B3CB3}"/>
              </a:ext>
            </a:extLst>
          </p:cNvPr>
          <p:cNvPicPr>
            <a:picLocks noChangeAspect="1"/>
          </p:cNvPicPr>
          <p:nvPr/>
        </p:nvPicPr>
        <p:blipFill>
          <a:blip r:embed="rId5"/>
          <a:stretch>
            <a:fillRect/>
          </a:stretch>
        </p:blipFill>
        <p:spPr>
          <a:xfrm>
            <a:off x="9262764" y="796169"/>
            <a:ext cx="2592288" cy="998462"/>
          </a:xfrm>
          <a:prstGeom prst="rect">
            <a:avLst/>
          </a:prstGeom>
        </p:spPr>
      </p:pic>
      <p:sp>
        <p:nvSpPr>
          <p:cNvPr id="23" name="CuadroTexto 22">
            <a:extLst>
              <a:ext uri="{FF2B5EF4-FFF2-40B4-BE49-F238E27FC236}">
                <a16:creationId xmlns:a16="http://schemas.microsoft.com/office/drawing/2014/main" id="{B5D67F18-5FFE-4694-B124-B6DDE7DC0338}"/>
              </a:ext>
            </a:extLst>
          </p:cNvPr>
          <p:cNvSpPr txBox="1"/>
          <p:nvPr/>
        </p:nvSpPr>
        <p:spPr>
          <a:xfrm>
            <a:off x="4222204" y="2257127"/>
            <a:ext cx="5225143" cy="307777"/>
          </a:xfrm>
          <a:prstGeom prst="rect">
            <a:avLst/>
          </a:prstGeom>
          <a:noFill/>
        </p:spPr>
        <p:txBody>
          <a:bodyPr wrap="square" rtlCol="0">
            <a:spAutoFit/>
          </a:bodyPr>
          <a:lstStyle/>
          <a:p>
            <a:r>
              <a:rPr lang="es-MX" sz="1400" dirty="0" err="1">
                <a:latin typeface="Arial" panose="020B0604020202020204" pitchFamily="34" charset="0"/>
                <a:cs typeface="Arial" panose="020B0604020202020204" pitchFamily="34" charset="0"/>
              </a:rPr>
              <a:t>CorporativoCruzare</a:t>
            </a:r>
            <a:r>
              <a:rPr lang="es-MX" sz="1200" dirty="0">
                <a:latin typeface="Arial" panose="020B0604020202020204" pitchFamily="34" charset="0"/>
                <a:cs typeface="Arial" panose="020B0604020202020204" pitchFamily="34" charset="0"/>
              </a:rPr>
              <a:t> </a:t>
            </a:r>
          </a:p>
        </p:txBody>
      </p:sp>
      <p:sp>
        <p:nvSpPr>
          <p:cNvPr id="24" name="CuadroTexto 23">
            <a:extLst>
              <a:ext uri="{FF2B5EF4-FFF2-40B4-BE49-F238E27FC236}">
                <a16:creationId xmlns:a16="http://schemas.microsoft.com/office/drawing/2014/main" id="{FB2A658A-C9D5-4531-AE86-82914C3B874D}"/>
              </a:ext>
            </a:extLst>
          </p:cNvPr>
          <p:cNvSpPr txBox="1"/>
          <p:nvPr/>
        </p:nvSpPr>
        <p:spPr>
          <a:xfrm>
            <a:off x="4223059" y="2636912"/>
            <a:ext cx="3023481" cy="738664"/>
          </a:xfrm>
          <a:prstGeom prst="rect">
            <a:avLst/>
          </a:prstGeom>
          <a:noFill/>
        </p:spPr>
        <p:txBody>
          <a:bodyPr wrap="square" rtlCol="0">
            <a:spAutoFit/>
          </a:bodyPr>
          <a:lstStyle/>
          <a:p>
            <a:r>
              <a:rPr lang="es-MX" sz="1400" dirty="0"/>
              <a:t>Soporte_cruzare@hotmail.com</a:t>
            </a:r>
          </a:p>
          <a:p>
            <a:r>
              <a:rPr lang="es-MX" sz="1400" dirty="0"/>
              <a:t>Buzon@corporativocruzare.com</a:t>
            </a:r>
          </a:p>
          <a:p>
            <a:r>
              <a:rPr lang="es-MX" sz="1400" dirty="0"/>
              <a:t>Facturas@corporativocruzare.com</a:t>
            </a:r>
          </a:p>
        </p:txBody>
      </p:sp>
      <p:sp>
        <p:nvSpPr>
          <p:cNvPr id="25" name="CuadroTexto 24">
            <a:extLst>
              <a:ext uri="{FF2B5EF4-FFF2-40B4-BE49-F238E27FC236}">
                <a16:creationId xmlns:a16="http://schemas.microsoft.com/office/drawing/2014/main" id="{8C3B5CEB-3992-4220-98D2-62B4EF8A75BF}"/>
              </a:ext>
            </a:extLst>
          </p:cNvPr>
          <p:cNvSpPr txBox="1"/>
          <p:nvPr/>
        </p:nvSpPr>
        <p:spPr>
          <a:xfrm>
            <a:off x="4175705" y="3430405"/>
            <a:ext cx="3831618" cy="800219"/>
          </a:xfrm>
          <a:prstGeom prst="rect">
            <a:avLst/>
          </a:prstGeom>
          <a:noFill/>
        </p:spPr>
        <p:txBody>
          <a:bodyPr wrap="square" rtlCol="0">
            <a:spAutoFit/>
          </a:bodyPr>
          <a:lstStyle/>
          <a:p>
            <a:r>
              <a:rPr lang="es-MX" sz="1600" dirty="0"/>
              <a:t>961 4599942 / 961 1087191</a:t>
            </a:r>
          </a:p>
          <a:p>
            <a:endParaRPr lang="es-MX" sz="1600" dirty="0"/>
          </a:p>
          <a:p>
            <a:r>
              <a:rPr lang="es-MX" sz="1400" dirty="0"/>
              <a:t>961-6162122/6168285/2126788</a:t>
            </a:r>
          </a:p>
        </p:txBody>
      </p:sp>
      <p:sp>
        <p:nvSpPr>
          <p:cNvPr id="26" name="CuadroTexto 25">
            <a:extLst>
              <a:ext uri="{FF2B5EF4-FFF2-40B4-BE49-F238E27FC236}">
                <a16:creationId xmlns:a16="http://schemas.microsoft.com/office/drawing/2014/main" id="{9D1B631B-9382-4234-AC92-1B60D4C0A5BB}"/>
              </a:ext>
            </a:extLst>
          </p:cNvPr>
          <p:cNvSpPr txBox="1"/>
          <p:nvPr/>
        </p:nvSpPr>
        <p:spPr>
          <a:xfrm>
            <a:off x="5420877" y="6035286"/>
            <a:ext cx="5172891" cy="523220"/>
          </a:xfrm>
          <a:prstGeom prst="rect">
            <a:avLst/>
          </a:prstGeom>
          <a:noFill/>
        </p:spPr>
        <p:txBody>
          <a:bodyPr wrap="square" rtlCol="0">
            <a:spAutoFit/>
          </a:bodyPr>
          <a:lstStyle/>
          <a:p>
            <a:r>
              <a:rPr lang="es-MX" sz="2800" b="1" dirty="0">
                <a:solidFill>
                  <a:srgbClr val="C00000"/>
                </a:solidFill>
                <a:latin typeface="Arial" panose="020B0604020202020204" pitchFamily="34" charset="0"/>
                <a:cs typeface="Arial" panose="020B0604020202020204" pitchFamily="34" charset="0"/>
              </a:rPr>
              <a:t>www.corporativocruzare.com</a:t>
            </a:r>
            <a:endParaRPr lang="es-MX" sz="3200" b="1" dirty="0">
              <a:solidFill>
                <a:srgbClr val="C00000"/>
              </a:solidFill>
              <a:latin typeface="Arial" panose="020B0604020202020204" pitchFamily="34" charset="0"/>
              <a:cs typeface="Arial" panose="020B0604020202020204" pitchFamily="34" charset="0"/>
            </a:endParaRPr>
          </a:p>
        </p:txBody>
      </p:sp>
      <p:pic>
        <p:nvPicPr>
          <p:cNvPr id="27" name="Imagen 26">
            <a:extLst>
              <a:ext uri="{FF2B5EF4-FFF2-40B4-BE49-F238E27FC236}">
                <a16:creationId xmlns:a16="http://schemas.microsoft.com/office/drawing/2014/main" id="{2F7366B3-1CD5-4A9C-A01B-2D8F066922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2784" y="2204864"/>
            <a:ext cx="292921" cy="292921"/>
          </a:xfrm>
          <a:prstGeom prst="rect">
            <a:avLst/>
          </a:prstGeom>
        </p:spPr>
      </p:pic>
      <p:pic>
        <p:nvPicPr>
          <p:cNvPr id="28" name="Imagen 27">
            <a:extLst>
              <a:ext uri="{FF2B5EF4-FFF2-40B4-BE49-F238E27FC236}">
                <a16:creationId xmlns:a16="http://schemas.microsoft.com/office/drawing/2014/main" id="{21237B82-AB90-400E-9C8C-38F8841268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790156" y="2780928"/>
            <a:ext cx="359605" cy="359605"/>
          </a:xfrm>
          <a:prstGeom prst="rect">
            <a:avLst/>
          </a:prstGeom>
        </p:spPr>
      </p:pic>
      <p:pic>
        <p:nvPicPr>
          <p:cNvPr id="29" name="Imagen 28">
            <a:extLst>
              <a:ext uri="{FF2B5EF4-FFF2-40B4-BE49-F238E27FC236}">
                <a16:creationId xmlns:a16="http://schemas.microsoft.com/office/drawing/2014/main" id="{15F1DEAF-C159-4229-A6B6-8D96D77DEF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60926" y="3465008"/>
            <a:ext cx="289270" cy="289270"/>
          </a:xfrm>
          <a:prstGeom prst="rect">
            <a:avLst/>
          </a:prstGeom>
        </p:spPr>
      </p:pic>
      <p:pic>
        <p:nvPicPr>
          <p:cNvPr id="30" name="Imagen 29">
            <a:extLst>
              <a:ext uri="{FF2B5EF4-FFF2-40B4-BE49-F238E27FC236}">
                <a16:creationId xmlns:a16="http://schemas.microsoft.com/office/drawing/2014/main" id="{64CF85E8-F8FC-4086-8173-68873DD7B5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60927" y="3861048"/>
            <a:ext cx="289269" cy="289269"/>
          </a:xfrm>
          <a:prstGeom prst="rect">
            <a:avLst/>
          </a:prstGeom>
        </p:spPr>
      </p:pic>
    </p:spTree>
    <p:extLst>
      <p:ext uri="{BB962C8B-B14F-4D97-AF65-F5344CB8AC3E}">
        <p14:creationId xmlns:p14="http://schemas.microsoft.com/office/powerpoint/2010/main" val="29385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p:cTn id="7" dur="10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1000" fill="hold"/>
                                        <p:tgtEl>
                                          <p:spTgt spid="26"/>
                                        </p:tgtEl>
                                        <p:attrNameLst>
                                          <p:attrName>ppt_w</p:attrName>
                                        </p:attrNameLst>
                                      </p:cBhvr>
                                      <p:tavLst>
                                        <p:tav tm="0">
                                          <p:val>
                                            <p:fltVal val="0"/>
                                          </p:val>
                                        </p:tav>
                                        <p:tav tm="100000">
                                          <p:val>
                                            <p:strVal val="#ppt_w"/>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style.rotation</p:attrName>
                                        </p:attrNameLst>
                                      </p:cBhvr>
                                      <p:tavLst>
                                        <p:tav tm="0">
                                          <p:val>
                                            <p:fltVal val="90"/>
                                          </p:val>
                                        </p:tav>
                                        <p:tav tm="100000">
                                          <p:val>
                                            <p:fltVal val="0"/>
                                          </p:val>
                                        </p:tav>
                                      </p:tavLst>
                                    </p:anim>
                                    <p:animEffect transition="in" filter="fade">
                                      <p:cBhvr>
                                        <p:cTn id="18" dur="1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1000" fill="hold"/>
                                        <p:tgtEl>
                                          <p:spTgt spid="27"/>
                                        </p:tgtEl>
                                        <p:attrNameLst>
                                          <p:attrName>ppt_w</p:attrName>
                                        </p:attrNameLst>
                                      </p:cBhvr>
                                      <p:tavLst>
                                        <p:tav tm="0">
                                          <p:val>
                                            <p:fltVal val="0"/>
                                          </p:val>
                                        </p:tav>
                                        <p:tav tm="100000">
                                          <p:val>
                                            <p:strVal val="#ppt_w"/>
                                          </p:val>
                                        </p:tav>
                                      </p:tavLst>
                                    </p:anim>
                                    <p:anim calcmode="lin" valueType="num">
                                      <p:cBhvr>
                                        <p:cTn id="24" dur="1000" fill="hold"/>
                                        <p:tgtEl>
                                          <p:spTgt spid="27"/>
                                        </p:tgtEl>
                                        <p:attrNameLst>
                                          <p:attrName>ppt_h</p:attrName>
                                        </p:attrNameLst>
                                      </p:cBhvr>
                                      <p:tavLst>
                                        <p:tav tm="0">
                                          <p:val>
                                            <p:fltVal val="0"/>
                                          </p:val>
                                        </p:tav>
                                        <p:tav tm="100000">
                                          <p:val>
                                            <p:strVal val="#ppt_h"/>
                                          </p:val>
                                        </p:tav>
                                      </p:tavLst>
                                    </p:anim>
                                    <p:anim calcmode="lin" valueType="num">
                                      <p:cBhvr>
                                        <p:cTn id="25" dur="1000" fill="hold"/>
                                        <p:tgtEl>
                                          <p:spTgt spid="27"/>
                                        </p:tgtEl>
                                        <p:attrNameLst>
                                          <p:attrName>style.rotation</p:attrName>
                                        </p:attrNameLst>
                                      </p:cBhvr>
                                      <p:tavLst>
                                        <p:tav tm="0">
                                          <p:val>
                                            <p:fltVal val="90"/>
                                          </p:val>
                                        </p:tav>
                                        <p:tav tm="100000">
                                          <p:val>
                                            <p:fltVal val="0"/>
                                          </p:val>
                                        </p:tav>
                                      </p:tavLst>
                                    </p:anim>
                                    <p:animEffect transition="in" filter="fade">
                                      <p:cBhvr>
                                        <p:cTn id="26" dur="10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 calcmode="lin" valueType="num">
                                      <p:cBhvr>
                                        <p:cTn id="33" dur="1000" fill="hold"/>
                                        <p:tgtEl>
                                          <p:spTgt spid="28"/>
                                        </p:tgtEl>
                                        <p:attrNameLst>
                                          <p:attrName>style.rotation</p:attrName>
                                        </p:attrNameLst>
                                      </p:cBhvr>
                                      <p:tavLst>
                                        <p:tav tm="0">
                                          <p:val>
                                            <p:fltVal val="90"/>
                                          </p:val>
                                        </p:tav>
                                        <p:tav tm="100000">
                                          <p:val>
                                            <p:fltVal val="0"/>
                                          </p:val>
                                        </p:tav>
                                      </p:tavLst>
                                    </p:anim>
                                    <p:animEffect transition="in" filter="fade">
                                      <p:cBhvr>
                                        <p:cTn id="34" dur="1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1000" fill="hold"/>
                                        <p:tgtEl>
                                          <p:spTgt spid="29"/>
                                        </p:tgtEl>
                                        <p:attrNameLst>
                                          <p:attrName>ppt_w</p:attrName>
                                        </p:attrNameLst>
                                      </p:cBhvr>
                                      <p:tavLst>
                                        <p:tav tm="0">
                                          <p:val>
                                            <p:fltVal val="0"/>
                                          </p:val>
                                        </p:tav>
                                        <p:tav tm="100000">
                                          <p:val>
                                            <p:strVal val="#ppt_w"/>
                                          </p:val>
                                        </p:tav>
                                      </p:tavLst>
                                    </p:anim>
                                    <p:anim calcmode="lin" valueType="num">
                                      <p:cBhvr>
                                        <p:cTn id="40" dur="1000" fill="hold"/>
                                        <p:tgtEl>
                                          <p:spTgt spid="29"/>
                                        </p:tgtEl>
                                        <p:attrNameLst>
                                          <p:attrName>ppt_h</p:attrName>
                                        </p:attrNameLst>
                                      </p:cBhvr>
                                      <p:tavLst>
                                        <p:tav tm="0">
                                          <p:val>
                                            <p:fltVal val="0"/>
                                          </p:val>
                                        </p:tav>
                                        <p:tav tm="100000">
                                          <p:val>
                                            <p:strVal val="#ppt_h"/>
                                          </p:val>
                                        </p:tav>
                                      </p:tavLst>
                                    </p:anim>
                                    <p:anim calcmode="lin" valueType="num">
                                      <p:cBhvr>
                                        <p:cTn id="41" dur="1000" fill="hold"/>
                                        <p:tgtEl>
                                          <p:spTgt spid="29"/>
                                        </p:tgtEl>
                                        <p:attrNameLst>
                                          <p:attrName>style.rotation</p:attrName>
                                        </p:attrNameLst>
                                      </p:cBhvr>
                                      <p:tavLst>
                                        <p:tav tm="0">
                                          <p:val>
                                            <p:fltVal val="90"/>
                                          </p:val>
                                        </p:tav>
                                        <p:tav tm="100000">
                                          <p:val>
                                            <p:fltVal val="0"/>
                                          </p:val>
                                        </p:tav>
                                      </p:tavLst>
                                    </p:anim>
                                    <p:animEffect transition="in" filter="fade">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style.rotation</p:attrName>
                                        </p:attrNameLst>
                                      </p:cBhvr>
                                      <p:tavLst>
                                        <p:tav tm="0">
                                          <p:val>
                                            <p:fltVal val="90"/>
                                          </p:val>
                                        </p:tav>
                                        <p:tav tm="100000">
                                          <p:val>
                                            <p:fltVal val="0"/>
                                          </p:val>
                                        </p:tav>
                                      </p:tavLst>
                                    </p:anim>
                                    <p:animEffect transition="in" filter="fade">
                                      <p:cBhvr>
                                        <p:cTn id="5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920" y="263136"/>
            <a:ext cx="8686801" cy="1066800"/>
          </a:xfrm>
        </p:spPr>
        <p:txBody>
          <a:bodyPr rtlCol="0">
            <a:normAutofit/>
          </a:bodyPr>
          <a:lstStyle/>
          <a:p>
            <a:pPr rtl="0"/>
            <a:r>
              <a:rPr lang="es-ES" sz="4800" dirty="0"/>
              <a:t>¿Qué es la P.T.U.?</a:t>
            </a:r>
          </a:p>
        </p:txBody>
      </p:sp>
      <p:sp>
        <p:nvSpPr>
          <p:cNvPr id="4" name="Marcador de contenido 3">
            <a:extLst>
              <a:ext uri="{FF2B5EF4-FFF2-40B4-BE49-F238E27FC236}">
                <a16:creationId xmlns:a16="http://schemas.microsoft.com/office/drawing/2014/main" id="{3654D0B8-8FE0-4109-AF9E-3FB8B3EAB0A6}"/>
              </a:ext>
            </a:extLst>
          </p:cNvPr>
          <p:cNvSpPr>
            <a:spLocks noGrp="1"/>
          </p:cNvSpPr>
          <p:nvPr>
            <p:ph idx="1"/>
          </p:nvPr>
        </p:nvSpPr>
        <p:spPr>
          <a:xfrm>
            <a:off x="450777" y="3763109"/>
            <a:ext cx="6192688" cy="4191000"/>
          </a:xfrm>
        </p:spPr>
        <p:txBody>
          <a:bodyPr>
            <a:normAutofit/>
          </a:bodyPr>
          <a:lstStyle/>
          <a:p>
            <a:pPr algn="just"/>
            <a:r>
              <a:rPr lang="es-MX" dirty="0">
                <a:solidFill>
                  <a:schemeClr val="tx1"/>
                </a:solidFill>
                <a:latin typeface="Calibri" panose="020F0502020204030204" pitchFamily="34" charset="0"/>
                <a:cs typeface="Calibri" panose="020F0502020204030204" pitchFamily="34" charset="0"/>
              </a:rPr>
              <a:t>Todas las empresas tienen la obligación de pagar utilidades durante los siguientes 60 días posteriores de la fecha en que presentan su declaración anual del impuesto sobre la renta.</a:t>
            </a:r>
          </a:p>
          <a:p>
            <a:pPr algn="just"/>
            <a:endParaRPr lang="es-MX" dirty="0">
              <a:solidFill>
                <a:schemeClr val="tx1"/>
              </a:solidFill>
              <a:latin typeface="Calibri" panose="020F0502020204030204" pitchFamily="34" charset="0"/>
              <a:cs typeface="Calibri" panose="020F0502020204030204" pitchFamily="34" charset="0"/>
            </a:endParaRPr>
          </a:p>
        </p:txBody>
      </p:sp>
      <p:pic>
        <p:nvPicPr>
          <p:cNvPr id="7" name="Imagen 6">
            <a:extLst>
              <a:ext uri="{FF2B5EF4-FFF2-40B4-BE49-F238E27FC236}">
                <a16:creationId xmlns:a16="http://schemas.microsoft.com/office/drawing/2014/main" id="{C2CA8C4D-9542-4D14-AFA1-2B1F45D2E795}"/>
              </a:ext>
            </a:extLst>
          </p:cNvPr>
          <p:cNvPicPr>
            <a:picLocks noChangeAspect="1"/>
          </p:cNvPicPr>
          <p:nvPr/>
        </p:nvPicPr>
        <p:blipFill>
          <a:blip r:embed="rId3"/>
          <a:stretch>
            <a:fillRect/>
          </a:stretch>
        </p:blipFill>
        <p:spPr>
          <a:xfrm>
            <a:off x="9205721" y="392799"/>
            <a:ext cx="2096429" cy="807474"/>
          </a:xfrm>
          <a:prstGeom prst="rect">
            <a:avLst/>
          </a:prstGeom>
        </p:spPr>
      </p:pic>
      <p:pic>
        <p:nvPicPr>
          <p:cNvPr id="8" name="Imagen 7">
            <a:extLst>
              <a:ext uri="{FF2B5EF4-FFF2-40B4-BE49-F238E27FC236}">
                <a16:creationId xmlns:a16="http://schemas.microsoft.com/office/drawing/2014/main" id="{E6FF2A79-8856-44C9-A1C3-1C3D274C82ED}"/>
              </a:ext>
            </a:extLst>
          </p:cNvPr>
          <p:cNvPicPr>
            <a:picLocks noChangeAspect="1"/>
          </p:cNvPicPr>
          <p:nvPr/>
        </p:nvPicPr>
        <p:blipFill>
          <a:blip r:embed="rId4"/>
          <a:stretch>
            <a:fillRect/>
          </a:stretch>
        </p:blipFill>
        <p:spPr>
          <a:xfrm>
            <a:off x="6995224" y="3429000"/>
            <a:ext cx="4674681" cy="28803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26431ECC-CB6E-4F99-B7C6-B5E09EB4DFBF}"/>
              </a:ext>
            </a:extLst>
          </p:cNvPr>
          <p:cNvSpPr txBox="1"/>
          <p:nvPr/>
        </p:nvSpPr>
        <p:spPr>
          <a:xfrm>
            <a:off x="484086" y="1806805"/>
            <a:ext cx="10081120" cy="1292662"/>
          </a:xfrm>
          <a:prstGeom prst="rect">
            <a:avLst/>
          </a:prstGeom>
          <a:noFill/>
        </p:spPr>
        <p:txBody>
          <a:bodyPr wrap="square">
            <a:spAutoFit/>
          </a:bodyPr>
          <a:lstStyle/>
          <a:p>
            <a:pPr marL="285750" indent="-285750" algn="just">
              <a:buFont typeface="Arial" panose="020B0604020202020204" pitchFamily="34" charset="0"/>
              <a:buChar char="•"/>
            </a:pPr>
            <a:r>
              <a:rPr lang="es-MX" sz="2000" b="0" i="0" dirty="0">
                <a:effectLst/>
                <a:latin typeface="Calibri" panose="020F0502020204030204" pitchFamily="34" charset="0"/>
                <a:cs typeface="Calibri" panose="020F0502020204030204" pitchFamily="34" charset="0"/>
              </a:rPr>
              <a:t>Es un derecho constitucional que tienen las y los trabajadores para recibir una parte de las ganancias que obtiene una empresa o un patrón por la actividad productiva o los servicios que ofrece en el mercado. (</a:t>
            </a:r>
            <a:r>
              <a:rPr lang="es-MX" dirty="0">
                <a:solidFill>
                  <a:srgbClr val="FF0000"/>
                </a:solidFill>
              </a:rPr>
              <a:t>Fracción IX, apartado A del artículo 123 de la Constitución Política de los Estados Unidos Mexicanos y en Artículo 120 de la Ley Federal de Trabajo).</a:t>
            </a:r>
            <a:endParaRPr lang="es-MX"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171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756" y="548680"/>
            <a:ext cx="6552728" cy="1368152"/>
          </a:xfrm>
        </p:spPr>
        <p:txBody>
          <a:bodyPr rtlCol="0">
            <a:normAutofit/>
          </a:bodyPr>
          <a:lstStyle/>
          <a:p>
            <a:pPr rtl="0"/>
            <a:r>
              <a:rPr lang="es-MX" sz="4400" dirty="0"/>
              <a:t>¿Cuándo se pagarán las utilidades este 2021?</a:t>
            </a:r>
            <a:endParaRPr lang="es-ES" sz="4400" dirty="0"/>
          </a:p>
        </p:txBody>
      </p:sp>
      <p:pic>
        <p:nvPicPr>
          <p:cNvPr id="4" name="Imagen 3">
            <a:extLst>
              <a:ext uri="{FF2B5EF4-FFF2-40B4-BE49-F238E27FC236}">
                <a16:creationId xmlns:a16="http://schemas.microsoft.com/office/drawing/2014/main" id="{DA8469ED-38BF-4360-BC5D-8D95A164B09E}"/>
              </a:ext>
            </a:extLst>
          </p:cNvPr>
          <p:cNvPicPr>
            <a:picLocks noChangeAspect="1"/>
          </p:cNvPicPr>
          <p:nvPr/>
        </p:nvPicPr>
        <p:blipFill>
          <a:blip r:embed="rId3"/>
          <a:stretch>
            <a:fillRect/>
          </a:stretch>
        </p:blipFill>
        <p:spPr>
          <a:xfrm>
            <a:off x="7318548" y="3488724"/>
            <a:ext cx="4437328" cy="2494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uadroTexto 4">
            <a:extLst>
              <a:ext uri="{FF2B5EF4-FFF2-40B4-BE49-F238E27FC236}">
                <a16:creationId xmlns:a16="http://schemas.microsoft.com/office/drawing/2014/main" id="{0287EC4F-9FA1-4475-8838-AE56357196A5}"/>
              </a:ext>
            </a:extLst>
          </p:cNvPr>
          <p:cNvSpPr txBox="1"/>
          <p:nvPr/>
        </p:nvSpPr>
        <p:spPr>
          <a:xfrm>
            <a:off x="432950" y="2402021"/>
            <a:ext cx="6552728" cy="2215991"/>
          </a:xfrm>
          <a:prstGeom prst="rect">
            <a:avLst/>
          </a:prstGeom>
          <a:noFill/>
        </p:spPr>
        <p:txBody>
          <a:bodyPr wrap="square" rtlCol="0">
            <a:spAutoFit/>
          </a:bodyPr>
          <a:lstStyle/>
          <a:p>
            <a:pPr algn="just"/>
            <a:r>
              <a:rPr lang="es-MX" sz="2000" dirty="0">
                <a:effectLst/>
                <a:latin typeface="Calibri" panose="020F0502020204030204" pitchFamily="34" charset="0"/>
                <a:ea typeface="Times New Roman" panose="02020603050405020304" pitchFamily="18" charset="0"/>
                <a:cs typeface="Times New Roman" panose="02020603050405020304" pitchFamily="18" charset="0"/>
              </a:rPr>
              <a:t>Este año el pago de la Participación de los Trabajadores en las Utilidades (PTU) debe llevarse a cabo a más tardar el 30 de mayo, en el caso de quienes laboraron para una persona moral, es decir, una empresa o corporativo; mientras que las personas que trabajaron para una persona física (patrón), deberán recibir el pago a más tardar el 29 de junio de 2021.</a:t>
            </a:r>
          </a:p>
          <a:p>
            <a:pPr algn="just"/>
            <a:endParaRPr lang="es-MX" dirty="0"/>
          </a:p>
        </p:txBody>
      </p:sp>
      <p:pic>
        <p:nvPicPr>
          <p:cNvPr id="6" name="Imagen 5">
            <a:extLst>
              <a:ext uri="{FF2B5EF4-FFF2-40B4-BE49-F238E27FC236}">
                <a16:creationId xmlns:a16="http://schemas.microsoft.com/office/drawing/2014/main" id="{068F2EFE-542C-469B-8CD8-2C7F6450F38F}"/>
              </a:ext>
            </a:extLst>
          </p:cNvPr>
          <p:cNvPicPr>
            <a:picLocks noChangeAspect="1"/>
          </p:cNvPicPr>
          <p:nvPr/>
        </p:nvPicPr>
        <p:blipFill>
          <a:blip r:embed="rId4"/>
          <a:stretch>
            <a:fillRect/>
          </a:stretch>
        </p:blipFill>
        <p:spPr>
          <a:xfrm>
            <a:off x="8549283" y="304801"/>
            <a:ext cx="2096429" cy="807474"/>
          </a:xfrm>
          <a:prstGeom prst="rect">
            <a:avLst/>
          </a:prstGeom>
        </p:spPr>
      </p:pic>
    </p:spTree>
    <p:extLst>
      <p:ext uri="{BB962C8B-B14F-4D97-AF65-F5344CB8AC3E}">
        <p14:creationId xmlns:p14="http://schemas.microsoft.com/office/powerpoint/2010/main" val="16890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DC834-5BA3-4A88-8327-16807C84CC36}"/>
              </a:ext>
            </a:extLst>
          </p:cNvPr>
          <p:cNvSpPr>
            <a:spLocks noGrp="1"/>
          </p:cNvSpPr>
          <p:nvPr>
            <p:ph type="title"/>
          </p:nvPr>
        </p:nvSpPr>
        <p:spPr>
          <a:xfrm>
            <a:off x="549796" y="404664"/>
            <a:ext cx="8686801" cy="1066800"/>
          </a:xfrm>
        </p:spPr>
        <p:txBody>
          <a:bodyPr/>
          <a:lstStyle/>
          <a:p>
            <a:r>
              <a:rPr lang="es-MX" dirty="0"/>
              <a:t>¿Quiénes tienen derecho a recibir este pago y quiénes quedan exentos?</a:t>
            </a:r>
          </a:p>
        </p:txBody>
      </p:sp>
      <p:sp>
        <p:nvSpPr>
          <p:cNvPr id="3" name="Marcador de contenido 2">
            <a:extLst>
              <a:ext uri="{FF2B5EF4-FFF2-40B4-BE49-F238E27FC236}">
                <a16:creationId xmlns:a16="http://schemas.microsoft.com/office/drawing/2014/main" id="{F579757D-7700-436C-AF01-380E0BC392E7}"/>
              </a:ext>
            </a:extLst>
          </p:cNvPr>
          <p:cNvSpPr>
            <a:spLocks noGrp="1"/>
          </p:cNvSpPr>
          <p:nvPr>
            <p:ph idx="1"/>
          </p:nvPr>
        </p:nvSpPr>
        <p:spPr/>
        <p:txBody>
          <a:bodyPr/>
          <a:lstStyle/>
          <a:p>
            <a:pPr marL="45720" indent="0" algn="l" fontAlgn="base">
              <a:buNone/>
            </a:pPr>
            <a:r>
              <a:rPr lang="es-MX" sz="2400" i="0" dirty="0">
                <a:solidFill>
                  <a:srgbClr val="0070C0"/>
                </a:solidFill>
                <a:effectLst/>
                <a:latin typeface="Calibri" panose="020F0502020204030204" pitchFamily="34" charset="0"/>
                <a:cs typeface="Calibri" panose="020F0502020204030204" pitchFamily="34" charset="0"/>
              </a:rPr>
              <a:t>Las instituciones o empresas que no están obligadas a realizar el reparto de utilidades son:</a:t>
            </a:r>
          </a:p>
          <a:p>
            <a:pPr algn="just" fontAlgn="base">
              <a:buFont typeface="Arial" panose="020B0604020202020204" pitchFamily="34" charset="0"/>
              <a:buChar char="•"/>
            </a:pPr>
            <a:r>
              <a:rPr lang="es-MX" b="0" i="0" dirty="0">
                <a:solidFill>
                  <a:srgbClr val="393A3D"/>
                </a:solidFill>
                <a:effectLst/>
                <a:latin typeface="Calibri" panose="020F0502020204030204" pitchFamily="34" charset="0"/>
                <a:cs typeface="Calibri" panose="020F0502020204030204" pitchFamily="34" charset="0"/>
              </a:rPr>
              <a:t>Las empresas de nueva creación que tengan 1 año de haberse constituido o, en su defecto, que hayan elaborado un producto nuevo.</a:t>
            </a:r>
          </a:p>
          <a:p>
            <a:pPr algn="just" fontAlgn="base">
              <a:buFont typeface="Arial" panose="020B0604020202020204" pitchFamily="34" charset="0"/>
              <a:buChar char="•"/>
            </a:pPr>
            <a:r>
              <a:rPr lang="es-MX" b="0" i="0" dirty="0">
                <a:solidFill>
                  <a:srgbClr val="393A3D"/>
                </a:solidFill>
                <a:effectLst/>
                <a:latin typeface="Calibri" panose="020F0502020204030204" pitchFamily="34" charset="0"/>
                <a:cs typeface="Calibri" panose="020F0502020204030204" pitchFamily="34" charset="0"/>
              </a:rPr>
              <a:t>El </a:t>
            </a:r>
            <a:r>
              <a:rPr lang="es-MX" b="0" i="1" dirty="0">
                <a:solidFill>
                  <a:srgbClr val="393A3D"/>
                </a:solidFill>
                <a:effectLst/>
                <a:latin typeface="Calibri" panose="020F0502020204030204" pitchFamily="34" charset="0"/>
                <a:cs typeface="Calibri" panose="020F0502020204030204" pitchFamily="34" charset="0"/>
              </a:rPr>
              <a:t>Instituto Mexicano del Seguro Social</a:t>
            </a:r>
            <a:r>
              <a:rPr lang="es-MX" b="0" i="0" dirty="0">
                <a:solidFill>
                  <a:srgbClr val="393A3D"/>
                </a:solidFill>
                <a:effectLst/>
                <a:latin typeface="Calibri" panose="020F0502020204030204" pitchFamily="34" charset="0"/>
                <a:cs typeface="Calibri" panose="020F0502020204030204" pitchFamily="34" charset="0"/>
              </a:rPr>
              <a:t> también queda exento.</a:t>
            </a:r>
          </a:p>
          <a:p>
            <a:pPr algn="just" fontAlgn="base">
              <a:buFont typeface="Arial" panose="020B0604020202020204" pitchFamily="34" charset="0"/>
              <a:buChar char="•"/>
            </a:pPr>
            <a:r>
              <a:rPr lang="es-MX" b="0" i="0" dirty="0">
                <a:solidFill>
                  <a:srgbClr val="393A3D"/>
                </a:solidFill>
                <a:effectLst/>
                <a:latin typeface="Calibri" panose="020F0502020204030204" pitchFamily="34" charset="0"/>
                <a:cs typeface="Calibri" panose="020F0502020204030204" pitchFamily="34" charset="0"/>
              </a:rPr>
              <a:t>Instituciones públicas descentralizadas con fines de beneficencia, asistencia o culturales.</a:t>
            </a:r>
          </a:p>
          <a:p>
            <a:pPr algn="just" fontAlgn="base">
              <a:buFont typeface="Arial" panose="020B0604020202020204" pitchFamily="34" charset="0"/>
              <a:buChar char="•"/>
            </a:pPr>
            <a:r>
              <a:rPr lang="es-MX" b="0" i="0" dirty="0">
                <a:solidFill>
                  <a:srgbClr val="393A3D"/>
                </a:solidFill>
                <a:effectLst/>
                <a:latin typeface="Calibri" panose="020F0502020204030204" pitchFamily="34" charset="0"/>
                <a:cs typeface="Calibri" panose="020F0502020204030204" pitchFamily="34" charset="0"/>
              </a:rPr>
              <a:t>Empresas mineras que, por igual, sean de nueva creación que se encuentren en su periodo de exploración y que, además, todavía no tengan beneficios.</a:t>
            </a:r>
          </a:p>
          <a:p>
            <a:endParaRPr lang="es-MX" dirty="0"/>
          </a:p>
        </p:txBody>
      </p:sp>
      <p:pic>
        <p:nvPicPr>
          <p:cNvPr id="4" name="Imagen 3">
            <a:extLst>
              <a:ext uri="{FF2B5EF4-FFF2-40B4-BE49-F238E27FC236}">
                <a16:creationId xmlns:a16="http://schemas.microsoft.com/office/drawing/2014/main" id="{533F3228-1774-4B94-BB56-9EEF57DF5E2B}"/>
              </a:ext>
            </a:extLst>
          </p:cNvPr>
          <p:cNvPicPr>
            <a:picLocks noChangeAspect="1"/>
          </p:cNvPicPr>
          <p:nvPr/>
        </p:nvPicPr>
        <p:blipFill>
          <a:blip r:embed="rId2"/>
          <a:stretch>
            <a:fillRect/>
          </a:stretch>
        </p:blipFill>
        <p:spPr>
          <a:xfrm>
            <a:off x="9308605" y="366086"/>
            <a:ext cx="2096429" cy="807474"/>
          </a:xfrm>
          <a:prstGeom prst="rect">
            <a:avLst/>
          </a:prstGeom>
        </p:spPr>
      </p:pic>
    </p:spTree>
    <p:extLst>
      <p:ext uri="{BB962C8B-B14F-4D97-AF65-F5344CB8AC3E}">
        <p14:creationId xmlns:p14="http://schemas.microsoft.com/office/powerpoint/2010/main" val="1012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0E8849B-91DC-488A-93DB-CF3BA8689E3E}"/>
              </a:ext>
            </a:extLst>
          </p:cNvPr>
          <p:cNvSpPr>
            <a:spLocks noGrp="1"/>
          </p:cNvSpPr>
          <p:nvPr>
            <p:ph idx="1"/>
          </p:nvPr>
        </p:nvSpPr>
        <p:spPr>
          <a:xfrm>
            <a:off x="405780" y="1127159"/>
            <a:ext cx="9577064" cy="5730841"/>
          </a:xfrm>
        </p:spPr>
        <p:txBody>
          <a:bodyPr>
            <a:normAutofit/>
          </a:bodyPr>
          <a:lstStyle/>
          <a:p>
            <a:pPr marL="45720" indent="0" algn="l" fontAlgn="base">
              <a:buNone/>
            </a:pPr>
            <a:r>
              <a:rPr lang="es-MX" sz="2600" b="0" i="0" dirty="0">
                <a:solidFill>
                  <a:srgbClr val="0070C0"/>
                </a:solidFill>
                <a:effectLst/>
                <a:latin typeface="Calibri" panose="020F0502020204030204" pitchFamily="34" charset="0"/>
                <a:cs typeface="Calibri" panose="020F0502020204030204" pitchFamily="34" charset="0"/>
              </a:rPr>
              <a:t>Por otro lado, aquellos empleados con derecho a percibir la PTU son:</a:t>
            </a:r>
          </a:p>
          <a:p>
            <a:pPr marL="502920" indent="-457200" algn="l" fontAlgn="base">
              <a:buFont typeface="+mj-lt"/>
              <a:buAutoNum type="arabicPeriod"/>
            </a:pPr>
            <a:r>
              <a:rPr lang="es-MX" b="0" i="0" dirty="0">
                <a:solidFill>
                  <a:srgbClr val="393A3D"/>
                </a:solidFill>
                <a:effectLst/>
                <a:latin typeface="Calibri" panose="020F0502020204030204" pitchFamily="34" charset="0"/>
                <a:cs typeface="Calibri" panose="020F0502020204030204" pitchFamily="34" charset="0"/>
              </a:rPr>
              <a:t>Todos los que laboren bajo subordinación de una persona moral o física y reciban un salario.</a:t>
            </a:r>
          </a:p>
          <a:p>
            <a:pPr marL="502920" indent="-457200" algn="l" fontAlgn="base">
              <a:buFont typeface="+mj-lt"/>
              <a:buAutoNum type="arabicPeriod"/>
            </a:pPr>
            <a:r>
              <a:rPr lang="es-MX" b="0" i="0" dirty="0">
                <a:solidFill>
                  <a:srgbClr val="393A3D"/>
                </a:solidFill>
                <a:effectLst/>
                <a:latin typeface="Calibri" panose="020F0502020204030204" pitchFamily="34" charset="0"/>
                <a:cs typeface="Calibri" panose="020F0502020204030204" pitchFamily="34" charset="0"/>
              </a:rPr>
              <a:t>Quienes hayan trabajado por lo menos 60 días en la empresa.</a:t>
            </a:r>
          </a:p>
          <a:p>
            <a:pPr marL="502920" indent="-457200" algn="l" fontAlgn="base">
              <a:buFont typeface="+mj-lt"/>
              <a:buAutoNum type="arabicPeriod"/>
            </a:pPr>
            <a:r>
              <a:rPr lang="es-MX" dirty="0">
                <a:solidFill>
                  <a:srgbClr val="393A3D"/>
                </a:solidFill>
                <a:latin typeface="Calibri" panose="020F0502020204030204" pitchFamily="34" charset="0"/>
                <a:cs typeface="Calibri" panose="020F0502020204030204" pitchFamily="34" charset="0"/>
              </a:rPr>
              <a:t>T</a:t>
            </a:r>
            <a:r>
              <a:rPr lang="es-MX" b="0" i="0" dirty="0">
                <a:solidFill>
                  <a:srgbClr val="393A3D"/>
                </a:solidFill>
                <a:effectLst/>
                <a:latin typeface="Calibri" panose="020F0502020204030204" pitchFamily="34" charset="0"/>
                <a:cs typeface="Calibri" panose="020F0502020204030204" pitchFamily="34" charset="0"/>
              </a:rPr>
              <a:t>rabajadores de planta.</a:t>
            </a:r>
          </a:p>
          <a:p>
            <a:pPr marL="502920" indent="-457200" algn="l" fontAlgn="base">
              <a:buFont typeface="+mj-lt"/>
              <a:buAutoNum type="arabicPeriod"/>
            </a:pPr>
            <a:r>
              <a:rPr lang="es-MX" dirty="0">
                <a:solidFill>
                  <a:srgbClr val="393A3D"/>
                </a:solidFill>
                <a:latin typeface="Calibri" panose="020F0502020204030204" pitchFamily="34" charset="0"/>
                <a:cs typeface="Calibri" panose="020F0502020204030204" pitchFamily="34" charset="0"/>
              </a:rPr>
              <a:t>Extrabajadores de planta.</a:t>
            </a:r>
            <a:endParaRPr lang="es-MX" b="0" i="0" dirty="0">
              <a:solidFill>
                <a:srgbClr val="393A3D"/>
              </a:solidFill>
              <a:effectLst/>
              <a:latin typeface="Calibri" panose="020F0502020204030204" pitchFamily="34" charset="0"/>
              <a:cs typeface="Calibri" panose="020F0502020204030204" pitchFamily="34" charset="0"/>
            </a:endParaRPr>
          </a:p>
          <a:p>
            <a:pPr marL="502920" indent="-457200" algn="l" fontAlgn="base">
              <a:buFont typeface="+mj-lt"/>
              <a:buAutoNum type="arabicPeriod"/>
            </a:pPr>
            <a:r>
              <a:rPr lang="es-MX" b="0" i="0" dirty="0">
                <a:solidFill>
                  <a:srgbClr val="393A3D"/>
                </a:solidFill>
                <a:effectLst/>
                <a:latin typeface="Calibri" panose="020F0502020204030204" pitchFamily="34" charset="0"/>
                <a:cs typeface="Calibri" panose="020F0502020204030204" pitchFamily="34" charset="0"/>
              </a:rPr>
              <a:t>Trabajadores y extrabajadores por obra o tiempo determinado. </a:t>
            </a:r>
          </a:p>
          <a:p>
            <a:pPr marL="502920" indent="-457200" algn="l" fontAlgn="base">
              <a:buFont typeface="+mj-lt"/>
              <a:buAutoNum type="arabicPeriod"/>
            </a:pPr>
            <a:r>
              <a:rPr lang="es-MX" b="0" i="0" dirty="0">
                <a:solidFill>
                  <a:srgbClr val="393A3D"/>
                </a:solidFill>
                <a:effectLst/>
                <a:latin typeface="Calibri" panose="020F0502020204030204" pitchFamily="34" charset="0"/>
                <a:cs typeface="Calibri" panose="020F0502020204030204" pitchFamily="34" charset="0"/>
              </a:rPr>
              <a:t>Trabajadores de confianza.</a:t>
            </a:r>
          </a:p>
          <a:p>
            <a:pPr marL="502920" indent="-457200" algn="l" fontAlgn="base">
              <a:buFont typeface="+mj-lt"/>
              <a:buAutoNum type="arabicPeriod"/>
            </a:pPr>
            <a:r>
              <a:rPr lang="es-MX" b="0" i="0" dirty="0">
                <a:solidFill>
                  <a:srgbClr val="393A3D"/>
                </a:solidFill>
                <a:effectLst/>
                <a:latin typeface="Calibri" panose="020F0502020204030204" pitchFamily="34" charset="0"/>
                <a:cs typeface="Calibri" panose="020F0502020204030204" pitchFamily="34" charset="0"/>
              </a:rPr>
              <a:t>Madres trabajadoras que hayan tenido una relación laboral durante los períodos pre y postnatal, así como aquellos empleados, víctimas de algún riesgo de trabajo que hayan mantenido relación laboral durante su incapacidad.</a:t>
            </a:r>
          </a:p>
          <a:p>
            <a:endParaRPr lang="es-MX" dirty="0"/>
          </a:p>
        </p:txBody>
      </p:sp>
      <p:pic>
        <p:nvPicPr>
          <p:cNvPr id="4" name="Imagen 3">
            <a:extLst>
              <a:ext uri="{FF2B5EF4-FFF2-40B4-BE49-F238E27FC236}">
                <a16:creationId xmlns:a16="http://schemas.microsoft.com/office/drawing/2014/main" id="{FC3D1AA3-5CD0-416E-95A1-1412730CA103}"/>
              </a:ext>
            </a:extLst>
          </p:cNvPr>
          <p:cNvPicPr>
            <a:picLocks noChangeAspect="1"/>
          </p:cNvPicPr>
          <p:nvPr/>
        </p:nvPicPr>
        <p:blipFill>
          <a:blip r:embed="rId2"/>
          <a:stretch>
            <a:fillRect/>
          </a:stretch>
        </p:blipFill>
        <p:spPr>
          <a:xfrm>
            <a:off x="9118748" y="188640"/>
            <a:ext cx="2096429" cy="807474"/>
          </a:xfrm>
          <a:prstGeom prst="rect">
            <a:avLst/>
          </a:prstGeom>
        </p:spPr>
      </p:pic>
    </p:spTree>
    <p:extLst>
      <p:ext uri="{BB962C8B-B14F-4D97-AF65-F5344CB8AC3E}">
        <p14:creationId xmlns:p14="http://schemas.microsoft.com/office/powerpoint/2010/main" val="153890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MX" dirty="0"/>
              <a:t>¿Qué trabajadores no pueden recibir utilidades?</a:t>
            </a:r>
            <a:endParaRPr lang="es-ES" dirty="0"/>
          </a:p>
        </p:txBody>
      </p:sp>
      <p:sp>
        <p:nvSpPr>
          <p:cNvPr id="5" name="Marcador de contenido 4">
            <a:extLst>
              <a:ext uri="{FF2B5EF4-FFF2-40B4-BE49-F238E27FC236}">
                <a16:creationId xmlns:a16="http://schemas.microsoft.com/office/drawing/2014/main" id="{02145EE4-0F06-4B8F-BF35-52230EF9C1A0}"/>
              </a:ext>
            </a:extLst>
          </p:cNvPr>
          <p:cNvSpPr>
            <a:spLocks noGrp="1"/>
          </p:cNvSpPr>
          <p:nvPr>
            <p:ph idx="1"/>
          </p:nvPr>
        </p:nvSpPr>
        <p:spPr>
          <a:xfrm>
            <a:off x="1093966" y="1856655"/>
            <a:ext cx="8686801" cy="4696544"/>
          </a:xfrm>
        </p:spPr>
        <p:txBody>
          <a:bodyPr>
            <a:normAutofit/>
          </a:bodyPr>
          <a:lstStyle/>
          <a:p>
            <a:pPr marL="342900" indent="-342900">
              <a:lnSpc>
                <a:spcPct val="107000"/>
              </a:lnSpc>
              <a:spcAft>
                <a:spcPts val="800"/>
              </a:spcAft>
            </a:pP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Trabajadores contratados por honorarios.</a:t>
            </a:r>
          </a:p>
          <a:p>
            <a:pPr marL="342900" indent="-342900">
              <a:lnSpc>
                <a:spcPct val="107000"/>
              </a:lnSpc>
              <a:spcAft>
                <a:spcPts val="800"/>
              </a:spcAft>
            </a:pP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Directivos.</a:t>
            </a:r>
          </a:p>
          <a:p>
            <a:pPr marL="342900" indent="-342900">
              <a:lnSpc>
                <a:spcPct val="107000"/>
              </a:lnSpc>
              <a:spcAft>
                <a:spcPts val="800"/>
              </a:spcAft>
            </a:pP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Gerentes.</a:t>
            </a:r>
          </a:p>
          <a:p>
            <a:pPr marL="342900" indent="-342900">
              <a:lnSpc>
                <a:spcPct val="107000"/>
              </a:lnSpc>
              <a:spcAft>
                <a:spcPts val="800"/>
              </a:spcAft>
            </a:pP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Socios.</a:t>
            </a:r>
          </a:p>
          <a:p>
            <a:pPr marL="342900" indent="-342900">
              <a:lnSpc>
                <a:spcPct val="107000"/>
              </a:lnSpc>
              <a:spcAft>
                <a:spcPts val="800"/>
              </a:spcAft>
            </a:pP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Accionistas.</a:t>
            </a:r>
          </a:p>
          <a:p>
            <a:pPr marL="342900" indent="-342900">
              <a:lnSpc>
                <a:spcPct val="107000"/>
              </a:lnSpc>
              <a:spcAft>
                <a:spcPts val="800"/>
              </a:spcAft>
            </a:pPr>
            <a:r>
              <a:rPr lang="es-MX"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Domésticos.</a:t>
            </a:r>
          </a:p>
          <a:p>
            <a:pPr marL="342900" indent="-342900">
              <a:lnSpc>
                <a:spcPct val="107000"/>
              </a:lnSpc>
              <a:spcAft>
                <a:spcPts val="800"/>
              </a:spcAft>
            </a:pPr>
            <a:r>
              <a:rPr lang="es-MX" sz="1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Trabajadores eventuales  que hayan laborado men</a:t>
            </a:r>
            <a:r>
              <a:rPr lang="es-MX"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os de 60 días.</a:t>
            </a:r>
            <a:endParaRPr lang="es-MX" dirty="0"/>
          </a:p>
        </p:txBody>
      </p:sp>
      <p:pic>
        <p:nvPicPr>
          <p:cNvPr id="6" name="Imagen 5">
            <a:extLst>
              <a:ext uri="{FF2B5EF4-FFF2-40B4-BE49-F238E27FC236}">
                <a16:creationId xmlns:a16="http://schemas.microsoft.com/office/drawing/2014/main" id="{49F71F21-FB62-4FBD-AF5D-657A1C192DB1}"/>
              </a:ext>
            </a:extLst>
          </p:cNvPr>
          <p:cNvPicPr>
            <a:picLocks noChangeAspect="1"/>
          </p:cNvPicPr>
          <p:nvPr/>
        </p:nvPicPr>
        <p:blipFill>
          <a:blip r:embed="rId3"/>
          <a:stretch>
            <a:fillRect/>
          </a:stretch>
        </p:blipFill>
        <p:spPr>
          <a:xfrm>
            <a:off x="8549283" y="304801"/>
            <a:ext cx="2096429" cy="807474"/>
          </a:xfrm>
          <a:prstGeom prst="rect">
            <a:avLst/>
          </a:prstGeom>
        </p:spPr>
      </p:pic>
      <p:pic>
        <p:nvPicPr>
          <p:cNvPr id="9" name="Imagen 8">
            <a:extLst>
              <a:ext uri="{FF2B5EF4-FFF2-40B4-BE49-F238E27FC236}">
                <a16:creationId xmlns:a16="http://schemas.microsoft.com/office/drawing/2014/main" id="{A28691F6-770C-453D-9EAD-8CBF7336DF80}"/>
              </a:ext>
            </a:extLst>
          </p:cNvPr>
          <p:cNvPicPr>
            <a:picLocks noChangeAspect="1"/>
          </p:cNvPicPr>
          <p:nvPr/>
        </p:nvPicPr>
        <p:blipFill>
          <a:blip r:embed="rId4"/>
          <a:stretch>
            <a:fillRect/>
          </a:stretch>
        </p:blipFill>
        <p:spPr>
          <a:xfrm>
            <a:off x="6094411" y="1600200"/>
            <a:ext cx="5029201" cy="3412976"/>
          </a:xfrm>
          <a:prstGeom prst="rect">
            <a:avLst/>
          </a:prstGeom>
          <a:ln>
            <a:noFill/>
          </a:ln>
          <a:effectLst>
            <a:softEdge rad="112500"/>
          </a:effectLst>
        </p:spPr>
      </p:pic>
    </p:spTree>
    <p:extLst>
      <p:ext uri="{BB962C8B-B14F-4D97-AF65-F5344CB8AC3E}">
        <p14:creationId xmlns:p14="http://schemas.microsoft.com/office/powerpoint/2010/main" val="42242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75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75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75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75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549796" y="620688"/>
            <a:ext cx="5029200" cy="1066800"/>
          </a:xfrm>
        </p:spPr>
        <p:txBody>
          <a:bodyPr rtlCol="0">
            <a:normAutofit fontScale="90000"/>
          </a:bodyPr>
          <a:lstStyle/>
          <a:p>
            <a:pPr>
              <a:lnSpc>
                <a:spcPct val="107000"/>
              </a:lnSpc>
              <a:spcAft>
                <a:spcPts val="800"/>
              </a:spcAft>
            </a:pPr>
            <a:r>
              <a:rPr lang="es-MX" sz="4800" b="1" dirty="0">
                <a:effectLst/>
                <a:latin typeface="Calibri" panose="020F0502020204030204" pitchFamily="34" charset="0"/>
                <a:ea typeface="Times New Roman" panose="02020603050405020304" pitchFamily="18" charset="0"/>
                <a:cs typeface="Times New Roman" panose="02020603050405020304" pitchFamily="18" charset="0"/>
              </a:rPr>
              <a:t>¿Cómo se dividen las utilidades?</a:t>
            </a:r>
            <a:endParaRPr lang="es-MX" sz="4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Marcador de contenido 7" descr="El ciclo radial muestra la relación entre 4 tareas y un grupo"/>
          <p:cNvGraphicFramePr>
            <a:graphicFrameLocks noGrp="1"/>
          </p:cNvGraphicFramePr>
          <p:nvPr>
            <p:ph sz="half" idx="2"/>
            <p:extLst>
              <p:ext uri="{D42A27DB-BD31-4B8C-83A1-F6EECF244321}">
                <p14:modId xmlns:p14="http://schemas.microsoft.com/office/powerpoint/2010/main" val="3573952944"/>
              </p:ext>
            </p:extLst>
          </p:nvPr>
        </p:nvGraphicFramePr>
        <p:xfrm>
          <a:off x="3718148" y="908720"/>
          <a:ext cx="9735886" cy="5666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97D0E94-95AD-41BB-8623-3DF5C7EA337D}"/>
              </a:ext>
            </a:extLst>
          </p:cNvPr>
          <p:cNvSpPr txBox="1"/>
          <p:nvPr/>
        </p:nvSpPr>
        <p:spPr>
          <a:xfrm>
            <a:off x="766960" y="1761766"/>
            <a:ext cx="3888432" cy="1754326"/>
          </a:xfrm>
          <a:prstGeom prst="rect">
            <a:avLst/>
          </a:prstGeom>
          <a:noFill/>
        </p:spPr>
        <p:txBody>
          <a:bodyPr wrap="square" rtlCol="0">
            <a:spAutoFit/>
          </a:bodyPr>
          <a:lstStyle/>
          <a:p>
            <a:pPr algn="just"/>
            <a:r>
              <a:rPr lang="es-MX" dirty="0">
                <a:effectLst/>
                <a:latin typeface="Calibri" panose="020F0502020204030204" pitchFamily="34" charset="0"/>
                <a:ea typeface="Times New Roman" panose="02020603050405020304" pitchFamily="18" charset="0"/>
                <a:cs typeface="Calibri" panose="020F0502020204030204" pitchFamily="34" charset="0"/>
              </a:rPr>
              <a:t>1.- La primera se reparte por igual entre todos los trabajadores y se pone a consideración el número de días laborados por cada uno en el año, sin importar su salario.</a:t>
            </a:r>
          </a:p>
          <a:p>
            <a:endParaRPr lang="es-MX" dirty="0"/>
          </a:p>
        </p:txBody>
      </p:sp>
      <p:sp>
        <p:nvSpPr>
          <p:cNvPr id="9" name="CuadroTexto 8">
            <a:extLst>
              <a:ext uri="{FF2B5EF4-FFF2-40B4-BE49-F238E27FC236}">
                <a16:creationId xmlns:a16="http://schemas.microsoft.com/office/drawing/2014/main" id="{06D99635-B888-4579-88A8-E3CA046AF22A}"/>
              </a:ext>
            </a:extLst>
          </p:cNvPr>
          <p:cNvSpPr txBox="1"/>
          <p:nvPr/>
        </p:nvSpPr>
        <p:spPr>
          <a:xfrm>
            <a:off x="658948" y="3470600"/>
            <a:ext cx="4104456" cy="1477328"/>
          </a:xfrm>
          <a:prstGeom prst="rect">
            <a:avLst/>
          </a:prstGeom>
          <a:noFill/>
        </p:spPr>
        <p:txBody>
          <a:bodyPr wrap="square" rtlCol="0">
            <a:spAutoFit/>
          </a:bodyPr>
          <a:lstStyle/>
          <a:p>
            <a:pPr algn="just"/>
            <a:r>
              <a:rPr lang="es-MX" sz="1600" dirty="0">
                <a:effectLst/>
                <a:latin typeface="Calibri" panose="020F0502020204030204" pitchFamily="34" charset="0"/>
                <a:ea typeface="Times New Roman" panose="02020603050405020304" pitchFamily="18" charset="0"/>
                <a:cs typeface="Calibri" panose="020F0502020204030204" pitchFamily="34" charset="0"/>
              </a:rPr>
              <a:t>2.-</a:t>
            </a:r>
            <a:r>
              <a:rPr lang="es-MX" dirty="0">
                <a:effectLst/>
                <a:latin typeface="Calibri" panose="020F0502020204030204" pitchFamily="34" charset="0"/>
                <a:ea typeface="Times New Roman" panose="02020603050405020304" pitchFamily="18" charset="0"/>
                <a:cs typeface="Calibri" panose="020F0502020204030204" pitchFamily="34" charset="0"/>
              </a:rPr>
              <a:t>La segunda división se reparte en proporción al monto de los salarios devengados por el trabajo realizado en el año. Es necesario calcular la suma de los sueldos anuales por cada uno. </a:t>
            </a:r>
            <a:endParaRPr lang="es-MX" sz="1600" dirty="0">
              <a:latin typeface="Calibri" panose="020F0502020204030204" pitchFamily="34" charset="0"/>
              <a:cs typeface="Calibri" panose="020F0502020204030204" pitchFamily="34" charset="0"/>
            </a:endParaRPr>
          </a:p>
        </p:txBody>
      </p:sp>
      <p:pic>
        <p:nvPicPr>
          <p:cNvPr id="10" name="Imagen 9">
            <a:extLst>
              <a:ext uri="{FF2B5EF4-FFF2-40B4-BE49-F238E27FC236}">
                <a16:creationId xmlns:a16="http://schemas.microsoft.com/office/drawing/2014/main" id="{23E0220D-4D62-4C50-9EA2-C40E55225025}"/>
              </a:ext>
            </a:extLst>
          </p:cNvPr>
          <p:cNvPicPr>
            <a:picLocks noChangeAspect="1"/>
          </p:cNvPicPr>
          <p:nvPr/>
        </p:nvPicPr>
        <p:blipFill>
          <a:blip r:embed="rId8"/>
          <a:stretch>
            <a:fillRect/>
          </a:stretch>
        </p:blipFill>
        <p:spPr>
          <a:xfrm>
            <a:off x="9046740" y="282352"/>
            <a:ext cx="2096429" cy="807474"/>
          </a:xfrm>
          <a:prstGeom prst="rect">
            <a:avLst/>
          </a:prstGeom>
        </p:spPr>
      </p:pic>
      <p:sp>
        <p:nvSpPr>
          <p:cNvPr id="11" name="Marcador de texto 4">
            <a:extLst>
              <a:ext uri="{FF2B5EF4-FFF2-40B4-BE49-F238E27FC236}">
                <a16:creationId xmlns:a16="http://schemas.microsoft.com/office/drawing/2014/main" id="{356E0992-05C2-4A27-A1EF-82EA8300EC7F}"/>
              </a:ext>
            </a:extLst>
          </p:cNvPr>
          <p:cNvSpPr txBox="1">
            <a:spLocks/>
          </p:cNvSpPr>
          <p:nvPr/>
        </p:nvSpPr>
        <p:spPr>
          <a:xfrm>
            <a:off x="1557908" y="5077712"/>
            <a:ext cx="5353813" cy="136815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lumMod val="65000"/>
                  <a:lumOff val="35000"/>
                </a:schemeClr>
              </a:buClr>
              <a:buSzPct val="80000"/>
              <a:buFont typeface="Arial" pitchFamily="34" charset="0"/>
              <a:buNone/>
              <a:defRPr sz="2000" b="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1000"/>
              </a:spcBef>
              <a:buClr>
                <a:schemeClr val="tx1">
                  <a:lumMod val="65000"/>
                  <a:lumOff val="35000"/>
                </a:schemeClr>
              </a:buClr>
              <a:buSzPct val="80000"/>
              <a:buFont typeface="Arial"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spcBef>
                <a:spcPts val="600"/>
              </a:spcBef>
              <a:buSzPct val="80000"/>
              <a:buFont typeface="Arial" pitchFamily="34" charset="0"/>
              <a:buNone/>
              <a:defRPr sz="1600" b="1" kern="1200">
                <a:solidFill>
                  <a:schemeClr val="tx1">
                    <a:lumMod val="65000"/>
                    <a:lumOff val="35000"/>
                  </a:schemeClr>
                </a:solidFill>
                <a:latin typeface="+mn-lt"/>
                <a:ea typeface="+mn-ea"/>
                <a:cs typeface="+mn-cs"/>
              </a:defRPr>
            </a:lvl9pPr>
          </a:lstStyle>
          <a:p>
            <a:pPr marL="285750" indent="-285750" algn="just">
              <a:lnSpc>
                <a:spcPct val="107000"/>
              </a:lnSpc>
              <a:spcAft>
                <a:spcPts val="800"/>
              </a:spcAft>
              <a:buFont typeface="Arial" panose="020B0604020202020204" pitchFamily="34" charset="0"/>
              <a:buChar char="•"/>
            </a:pPr>
            <a:r>
              <a:rPr lang="es-MX" sz="1800" dirty="0">
                <a:solidFill>
                  <a:srgbClr val="0070C0"/>
                </a:solidFill>
                <a:latin typeface="Calibri" panose="020F0502020204030204" pitchFamily="34" charset="0"/>
                <a:ea typeface="Times New Roman" panose="02020603050405020304" pitchFamily="18" charset="0"/>
                <a:cs typeface="Calibri" panose="020F0502020204030204" pitchFamily="34" charset="0"/>
              </a:rPr>
              <a:t>Se suma el PTU por días laborados y por salario para obtener el valor final de las utilidades.</a:t>
            </a:r>
          </a:p>
          <a:p>
            <a:pPr marL="285750" indent="-285750" algn="just">
              <a:buFont typeface="Arial" pitchFamily="34" charset="0"/>
              <a:buChar char="•"/>
            </a:pPr>
            <a:r>
              <a:rPr lang="es-MX" sz="1800" dirty="0">
                <a:solidFill>
                  <a:schemeClr val="tx1"/>
                </a:solidFill>
                <a:latin typeface="Calibri" panose="020F0502020204030204" pitchFamily="34" charset="0"/>
                <a:ea typeface="Times New Roman" panose="02020603050405020304" pitchFamily="18" charset="0"/>
                <a:cs typeface="Calibri" panose="020F0502020204030204" pitchFamily="34" charset="0"/>
              </a:rPr>
              <a:t>3.- Se aplica la resta de impuestos y el resultado es la utilidad final que percibirá el empleado.</a:t>
            </a:r>
            <a:endParaRPr lang="es-ES" dirty="0">
              <a:solidFill>
                <a:schemeClr val="tx1"/>
              </a:solidFill>
              <a:latin typeface="Calibri" panose="020F0502020204030204" pitchFamily="34" charset="0"/>
              <a:cs typeface="Calibri" panose="020F0502020204030204" pitchFamily="34" charset="0"/>
            </a:endParaRPr>
          </a:p>
        </p:txBody>
      </p:sp>
      <p:sp>
        <p:nvSpPr>
          <p:cNvPr id="2" name="Cruz 1">
            <a:extLst>
              <a:ext uri="{FF2B5EF4-FFF2-40B4-BE49-F238E27FC236}">
                <a16:creationId xmlns:a16="http://schemas.microsoft.com/office/drawing/2014/main" id="{EECD09C0-DE30-4E0C-88E7-0AB443BB2B2B}"/>
              </a:ext>
            </a:extLst>
          </p:cNvPr>
          <p:cNvSpPr/>
          <p:nvPr/>
        </p:nvSpPr>
        <p:spPr>
          <a:xfrm>
            <a:off x="7810681" y="3429000"/>
            <a:ext cx="659995" cy="72008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Flecha: hacia abajo 2">
            <a:extLst>
              <a:ext uri="{FF2B5EF4-FFF2-40B4-BE49-F238E27FC236}">
                <a16:creationId xmlns:a16="http://schemas.microsoft.com/office/drawing/2014/main" id="{13A1398E-FC4C-45BC-9C94-9088B31CC749}"/>
              </a:ext>
            </a:extLst>
          </p:cNvPr>
          <p:cNvSpPr/>
          <p:nvPr/>
        </p:nvSpPr>
        <p:spPr>
          <a:xfrm>
            <a:off x="5950396" y="1975520"/>
            <a:ext cx="504056" cy="7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Flecha: hacia abajo 11">
            <a:extLst>
              <a:ext uri="{FF2B5EF4-FFF2-40B4-BE49-F238E27FC236}">
                <a16:creationId xmlns:a16="http://schemas.microsoft.com/office/drawing/2014/main" id="{4E429319-17AB-4654-9DD3-297F320FF393}"/>
              </a:ext>
            </a:extLst>
          </p:cNvPr>
          <p:cNvSpPr/>
          <p:nvPr/>
        </p:nvSpPr>
        <p:spPr>
          <a:xfrm>
            <a:off x="9842926" y="1905104"/>
            <a:ext cx="504056" cy="7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Flecha: hacia la izquierda 4">
            <a:extLst>
              <a:ext uri="{FF2B5EF4-FFF2-40B4-BE49-F238E27FC236}">
                <a16:creationId xmlns:a16="http://schemas.microsoft.com/office/drawing/2014/main" id="{B5C7FF98-1C6A-415D-9162-D0F2806AE64B}"/>
              </a:ext>
            </a:extLst>
          </p:cNvPr>
          <p:cNvSpPr/>
          <p:nvPr/>
        </p:nvSpPr>
        <p:spPr>
          <a:xfrm>
            <a:off x="9245907" y="4825684"/>
            <a:ext cx="1080120"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CuadroTexto 5">
            <a:extLst>
              <a:ext uri="{FF2B5EF4-FFF2-40B4-BE49-F238E27FC236}">
                <a16:creationId xmlns:a16="http://schemas.microsoft.com/office/drawing/2014/main" id="{A0C4077C-8E8E-48CC-8488-36D64C274110}"/>
              </a:ext>
            </a:extLst>
          </p:cNvPr>
          <p:cNvSpPr txBox="1"/>
          <p:nvPr/>
        </p:nvSpPr>
        <p:spPr>
          <a:xfrm>
            <a:off x="7805684" y="660021"/>
            <a:ext cx="1800200" cy="381744"/>
          </a:xfrm>
          <a:prstGeom prst="rect">
            <a:avLst/>
          </a:prstGeom>
          <a:noFill/>
        </p:spPr>
        <p:txBody>
          <a:bodyPr wrap="square" rtlCol="0">
            <a:spAutoFit/>
          </a:bodyPr>
          <a:lstStyle/>
          <a:p>
            <a:r>
              <a:rPr lang="es-MX" dirty="0">
                <a:solidFill>
                  <a:srgbClr val="FF0000"/>
                </a:solidFill>
              </a:rPr>
              <a:t>10%</a:t>
            </a:r>
          </a:p>
        </p:txBody>
      </p:sp>
      <p:sp>
        <p:nvSpPr>
          <p:cNvPr id="14" name="CuadroTexto 13">
            <a:extLst>
              <a:ext uri="{FF2B5EF4-FFF2-40B4-BE49-F238E27FC236}">
                <a16:creationId xmlns:a16="http://schemas.microsoft.com/office/drawing/2014/main" id="{E7549ACF-6E90-4792-8DD1-0589D76E53FA}"/>
              </a:ext>
            </a:extLst>
          </p:cNvPr>
          <p:cNvSpPr txBox="1"/>
          <p:nvPr/>
        </p:nvSpPr>
        <p:spPr>
          <a:xfrm>
            <a:off x="5906859" y="1338556"/>
            <a:ext cx="1800200" cy="381744"/>
          </a:xfrm>
          <a:prstGeom prst="rect">
            <a:avLst/>
          </a:prstGeom>
          <a:noFill/>
        </p:spPr>
        <p:txBody>
          <a:bodyPr wrap="square" rtlCol="0">
            <a:spAutoFit/>
          </a:bodyPr>
          <a:lstStyle/>
          <a:p>
            <a:r>
              <a:rPr lang="es-MX" dirty="0">
                <a:solidFill>
                  <a:srgbClr val="FF0000"/>
                </a:solidFill>
              </a:rPr>
              <a:t>50%</a:t>
            </a:r>
          </a:p>
        </p:txBody>
      </p:sp>
      <p:sp>
        <p:nvSpPr>
          <p:cNvPr id="15" name="CuadroTexto 14">
            <a:extLst>
              <a:ext uri="{FF2B5EF4-FFF2-40B4-BE49-F238E27FC236}">
                <a16:creationId xmlns:a16="http://schemas.microsoft.com/office/drawing/2014/main" id="{30F2D739-3F07-4DAF-9E24-1C9157555612}"/>
              </a:ext>
            </a:extLst>
          </p:cNvPr>
          <p:cNvSpPr txBox="1"/>
          <p:nvPr/>
        </p:nvSpPr>
        <p:spPr>
          <a:xfrm>
            <a:off x="9865638" y="1337388"/>
            <a:ext cx="1800200" cy="381744"/>
          </a:xfrm>
          <a:prstGeom prst="rect">
            <a:avLst/>
          </a:prstGeom>
          <a:noFill/>
        </p:spPr>
        <p:txBody>
          <a:bodyPr wrap="square" rtlCol="0">
            <a:spAutoFit/>
          </a:bodyPr>
          <a:lstStyle/>
          <a:p>
            <a:r>
              <a:rPr lang="es-MX" dirty="0">
                <a:solidFill>
                  <a:srgbClr val="FF0000"/>
                </a:solidFill>
              </a:rPr>
              <a:t>50%</a:t>
            </a:r>
          </a:p>
        </p:txBody>
      </p:sp>
      <p:sp>
        <p:nvSpPr>
          <p:cNvPr id="16" name="CuadroTexto 15">
            <a:extLst>
              <a:ext uri="{FF2B5EF4-FFF2-40B4-BE49-F238E27FC236}">
                <a16:creationId xmlns:a16="http://schemas.microsoft.com/office/drawing/2014/main" id="{231D574D-DBFA-4AE8-9356-8E047C41BC4D}"/>
              </a:ext>
            </a:extLst>
          </p:cNvPr>
          <p:cNvSpPr txBox="1"/>
          <p:nvPr/>
        </p:nvSpPr>
        <p:spPr>
          <a:xfrm>
            <a:off x="6814492" y="670992"/>
            <a:ext cx="1800200" cy="381744"/>
          </a:xfrm>
          <a:prstGeom prst="rect">
            <a:avLst/>
          </a:prstGeom>
          <a:noFill/>
        </p:spPr>
        <p:txBody>
          <a:bodyPr wrap="square" rtlCol="0">
            <a:spAutoFit/>
          </a:bodyPr>
          <a:lstStyle/>
          <a:p>
            <a:r>
              <a:rPr lang="es-MX" dirty="0">
                <a:solidFill>
                  <a:srgbClr val="FF0000"/>
                </a:solidFill>
              </a:rPr>
              <a:t>100% =</a:t>
            </a:r>
          </a:p>
        </p:txBody>
      </p:sp>
    </p:spTree>
    <p:extLst>
      <p:ext uri="{BB962C8B-B14F-4D97-AF65-F5344CB8AC3E}">
        <p14:creationId xmlns:p14="http://schemas.microsoft.com/office/powerpoint/2010/main" val="10108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up)">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1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2" grpId="0" animBg="1"/>
      <p:bldP spid="3" grpId="0" animBg="1"/>
      <p:bldP spid="12" grpId="0" animBg="1"/>
      <p:bldP spid="5" grpId="0" animBg="1"/>
      <p:bldP spid="6"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9DB205-D13A-43A8-AB7E-9886B5279062}"/>
              </a:ext>
            </a:extLst>
          </p:cNvPr>
          <p:cNvSpPr>
            <a:spLocks noGrp="1"/>
          </p:cNvSpPr>
          <p:nvPr>
            <p:ph type="title"/>
          </p:nvPr>
        </p:nvSpPr>
        <p:spPr>
          <a:xfrm>
            <a:off x="621804" y="1334552"/>
            <a:ext cx="10373469" cy="1066800"/>
          </a:xfrm>
        </p:spPr>
        <p:txBody>
          <a:bodyPr>
            <a:normAutofit/>
          </a:bodyPr>
          <a:lstStyle/>
          <a:p>
            <a:r>
              <a:rPr lang="es-MX" sz="2400" dirty="0"/>
              <a:t>¿Qué días se consideran para el reparto de utilidades?</a:t>
            </a:r>
          </a:p>
        </p:txBody>
      </p:sp>
      <p:sp>
        <p:nvSpPr>
          <p:cNvPr id="3" name="Marcador de contenido 2">
            <a:extLst>
              <a:ext uri="{FF2B5EF4-FFF2-40B4-BE49-F238E27FC236}">
                <a16:creationId xmlns:a16="http://schemas.microsoft.com/office/drawing/2014/main" id="{BF5F7B36-645A-42BD-A17E-5FCB617C567E}"/>
              </a:ext>
            </a:extLst>
          </p:cNvPr>
          <p:cNvSpPr>
            <a:spLocks noGrp="1"/>
          </p:cNvSpPr>
          <p:nvPr>
            <p:ph idx="1"/>
          </p:nvPr>
        </p:nvSpPr>
        <p:spPr>
          <a:xfrm>
            <a:off x="1462979" y="2692330"/>
            <a:ext cx="9262865" cy="4191000"/>
          </a:xfrm>
        </p:spPr>
        <p:txBody>
          <a:bodyPr>
            <a:normAutofit/>
          </a:bodyPr>
          <a:lstStyle/>
          <a:p>
            <a:pPr marL="45720" indent="0">
              <a:buNone/>
            </a:pPr>
            <a:r>
              <a:rPr lang="es-MX" dirty="0">
                <a:solidFill>
                  <a:schemeClr val="tx1"/>
                </a:solidFill>
                <a:latin typeface="Calibri" panose="020F0502020204030204" pitchFamily="34" charset="0"/>
                <a:cs typeface="Calibri" panose="020F0502020204030204" pitchFamily="34" charset="0"/>
              </a:rPr>
              <a:t>Los días laborados, y todos aquellos que por disposición de la ley, contrato individual o colectivo de trabajo y del reglamento interior de trabajo, el trabajador perciba su salario aun cuando no labore tales como:</a:t>
            </a:r>
          </a:p>
          <a:p>
            <a:r>
              <a:rPr lang="es-MX" dirty="0">
                <a:solidFill>
                  <a:srgbClr val="0070C0"/>
                </a:solidFill>
                <a:latin typeface="Calibri" panose="020F0502020204030204" pitchFamily="34" charset="0"/>
                <a:cs typeface="Calibri" panose="020F0502020204030204" pitchFamily="34" charset="0"/>
              </a:rPr>
              <a:t>Incapacidades temporales por riesgo de trabajo.</a:t>
            </a:r>
          </a:p>
          <a:p>
            <a:r>
              <a:rPr lang="es-MX" dirty="0">
                <a:solidFill>
                  <a:srgbClr val="0070C0"/>
                </a:solidFill>
                <a:latin typeface="Calibri" panose="020F0502020204030204" pitchFamily="34" charset="0"/>
                <a:cs typeface="Calibri" panose="020F0502020204030204" pitchFamily="34" charset="0"/>
              </a:rPr>
              <a:t>Periodos prenatales y postnatales.</a:t>
            </a:r>
          </a:p>
          <a:p>
            <a:r>
              <a:rPr lang="es-MX" dirty="0">
                <a:solidFill>
                  <a:srgbClr val="0070C0"/>
                </a:solidFill>
                <a:latin typeface="Calibri" panose="020F0502020204030204" pitchFamily="34" charset="0"/>
                <a:cs typeface="Calibri" panose="020F0502020204030204" pitchFamily="34" charset="0"/>
              </a:rPr>
              <a:t>Descanso semanal, vacaciones y días festivos.</a:t>
            </a:r>
          </a:p>
          <a:p>
            <a:r>
              <a:rPr lang="es-MX" dirty="0">
                <a:solidFill>
                  <a:srgbClr val="0070C0"/>
                </a:solidFill>
                <a:latin typeface="Calibri" panose="020F0502020204030204" pitchFamily="34" charset="0"/>
                <a:cs typeface="Calibri" panose="020F0502020204030204" pitchFamily="34" charset="0"/>
              </a:rPr>
              <a:t>Permisos</a:t>
            </a:r>
          </a:p>
          <a:p>
            <a:r>
              <a:rPr lang="es-MX" dirty="0">
                <a:solidFill>
                  <a:srgbClr val="0070C0"/>
                </a:solidFill>
                <a:latin typeface="Calibri" panose="020F0502020204030204" pitchFamily="34" charset="0"/>
                <a:cs typeface="Calibri" panose="020F0502020204030204" pitchFamily="34" charset="0"/>
              </a:rPr>
              <a:t>Permiso con goce de sueldo.</a:t>
            </a:r>
          </a:p>
        </p:txBody>
      </p:sp>
      <p:pic>
        <p:nvPicPr>
          <p:cNvPr id="4" name="Imagen 3">
            <a:extLst>
              <a:ext uri="{FF2B5EF4-FFF2-40B4-BE49-F238E27FC236}">
                <a16:creationId xmlns:a16="http://schemas.microsoft.com/office/drawing/2014/main" id="{9AD3C5B0-0A02-49AD-AB6E-8714D0256E4A}"/>
              </a:ext>
            </a:extLst>
          </p:cNvPr>
          <p:cNvPicPr>
            <a:picLocks noChangeAspect="1"/>
          </p:cNvPicPr>
          <p:nvPr/>
        </p:nvPicPr>
        <p:blipFill>
          <a:blip r:embed="rId2"/>
          <a:stretch>
            <a:fillRect/>
          </a:stretch>
        </p:blipFill>
        <p:spPr>
          <a:xfrm>
            <a:off x="9308605" y="366086"/>
            <a:ext cx="2096429" cy="807474"/>
          </a:xfrm>
          <a:prstGeom prst="rect">
            <a:avLst/>
          </a:prstGeom>
        </p:spPr>
      </p:pic>
      <p:sp>
        <p:nvSpPr>
          <p:cNvPr id="7" name="Título 1">
            <a:extLst>
              <a:ext uri="{FF2B5EF4-FFF2-40B4-BE49-F238E27FC236}">
                <a16:creationId xmlns:a16="http://schemas.microsoft.com/office/drawing/2014/main" id="{A92BFBCA-2BBD-49CC-BA2F-950436560E88}"/>
              </a:ext>
            </a:extLst>
          </p:cNvPr>
          <p:cNvSpPr txBox="1">
            <a:spLocks/>
          </p:cNvSpPr>
          <p:nvPr/>
        </p:nvSpPr>
        <p:spPr>
          <a:xfrm>
            <a:off x="333772" y="397351"/>
            <a:ext cx="8686801" cy="10668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3600" b="1" kern="1200">
                <a:solidFill>
                  <a:schemeClr val="accent1">
                    <a:lumMod val="75000"/>
                  </a:schemeClr>
                </a:solidFill>
                <a:latin typeface="+mj-lt"/>
                <a:ea typeface="+mj-ea"/>
                <a:cs typeface="+mj-cs"/>
              </a:defRPr>
            </a:lvl1pPr>
          </a:lstStyle>
          <a:p>
            <a:r>
              <a:rPr lang="es-MX" sz="4400" dirty="0"/>
              <a:t>2.- La P.T.U. por días laborados:</a:t>
            </a:r>
            <a:endParaRPr lang="es-ES" sz="4400" dirty="0"/>
          </a:p>
        </p:txBody>
      </p:sp>
    </p:spTree>
    <p:extLst>
      <p:ext uri="{BB962C8B-B14F-4D97-AF65-F5344CB8AC3E}">
        <p14:creationId xmlns:p14="http://schemas.microsoft.com/office/powerpoint/2010/main" val="419242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mpresarial Contraste 16x9">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870690_TF02895266.potx" id="{662AE8D8-24CF-4300-88CA-77AD0B4045E0}" vid="{53658028-3D1B-4AA4-8E7B-3BB150406BCD}"/>
    </a:ext>
  </a:extLst>
</a:theme>
</file>

<file path=ppt/theme/theme2.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20E13-D325-4A9E-AA7A-0D1409275E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7C80FAF7-F941-4D3E-A3C3-283A611079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F2BE50-DDB3-465B-A26E-975A276D4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tf02895266_win32</Template>
  <TotalTime>2178</TotalTime>
  <Words>1507</Words>
  <Application>Microsoft Office PowerPoint</Application>
  <PresentationFormat>Personalizado</PresentationFormat>
  <Paragraphs>205</Paragraphs>
  <Slides>21</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21</vt:i4>
      </vt:variant>
    </vt:vector>
  </HeadingPairs>
  <TitlesOfParts>
    <vt:vector size="27" baseType="lpstr">
      <vt:lpstr>Arial</vt:lpstr>
      <vt:lpstr>Bahnschrift</vt:lpstr>
      <vt:lpstr>Calibri</vt:lpstr>
      <vt:lpstr>Franklin Gothic Medium</vt:lpstr>
      <vt:lpstr>Hind</vt:lpstr>
      <vt:lpstr>Empresarial Contraste 16x9</vt:lpstr>
      <vt:lpstr>Diseño de título y contenido con lista</vt:lpstr>
      <vt:lpstr>Temario:</vt:lpstr>
      <vt:lpstr>¿Qué es la P.T.U.?</vt:lpstr>
      <vt:lpstr>¿Cuándo se pagarán las utilidades este 2021?</vt:lpstr>
      <vt:lpstr>¿Quiénes tienen derecho a recibir este pago y quiénes quedan exentos?</vt:lpstr>
      <vt:lpstr>Presentación de PowerPoint</vt:lpstr>
      <vt:lpstr>¿Qué trabajadores no pueden recibir utilidades?</vt:lpstr>
      <vt:lpstr>¿Cómo se dividen las utilidades?</vt:lpstr>
      <vt:lpstr>¿Qué días se consideran para el reparto de utilidades?</vt:lpstr>
      <vt:lpstr>Ejemplo:</vt:lpstr>
      <vt:lpstr>2.- LA PTU por sueldos:</vt:lpstr>
      <vt:lpstr>Ejemplo:</vt:lpstr>
      <vt:lpstr>PTU por día + PTU por salario</vt:lpstr>
      <vt:lpstr>3.- ISR</vt:lpstr>
      <vt:lpstr>Ejemplo: </vt:lpstr>
      <vt:lpstr>¿De cuánto son las multas si no se pagan las utilidades?</vt:lpstr>
      <vt:lpstr>¿Cómo será el reparto de utilidades con el acuerdo sobre outsourcing?</vt:lpstr>
      <vt:lpstr>Presentación de PowerPoint</vt:lpstr>
      <vt:lpstr>Práctica</vt:lpstr>
      <vt:lpstr>Agregar un título de diapositiva (5)</vt:lpstr>
      <vt:lpstr>Agregar un título de diapositiva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título y contenido con lista</dc:title>
  <dc:creator>CRUZARE SISTEMAS</dc:creator>
  <cp:lastModifiedBy>CRUZARE SISTEMAS</cp:lastModifiedBy>
  <cp:revision>48</cp:revision>
  <dcterms:created xsi:type="dcterms:W3CDTF">2021-05-05T20:49:19Z</dcterms:created>
  <dcterms:modified xsi:type="dcterms:W3CDTF">2021-05-12T19:28:12Z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